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523" r:id="rId2"/>
    <p:sldId id="279" r:id="rId3"/>
    <p:sldId id="276" r:id="rId4"/>
    <p:sldId id="278" r:id="rId5"/>
    <p:sldId id="261" r:id="rId6"/>
    <p:sldId id="277" r:id="rId7"/>
    <p:sldId id="258" r:id="rId8"/>
    <p:sldId id="269" r:id="rId9"/>
    <p:sldId id="262" r:id="rId10"/>
    <p:sldId id="263" r:id="rId11"/>
    <p:sldId id="264" r:id="rId12"/>
    <p:sldId id="265" r:id="rId13"/>
    <p:sldId id="270" r:id="rId14"/>
    <p:sldId id="271" r:id="rId15"/>
    <p:sldId id="272" r:id="rId16"/>
    <p:sldId id="273" r:id="rId17"/>
    <p:sldId id="544" r:id="rId18"/>
    <p:sldId id="545" r:id="rId19"/>
    <p:sldId id="546" r:id="rId20"/>
    <p:sldId id="547" r:id="rId21"/>
    <p:sldId id="548" r:id="rId22"/>
    <p:sldId id="549" r:id="rId23"/>
    <p:sldId id="550" r:id="rId24"/>
    <p:sldId id="551" r:id="rId25"/>
    <p:sldId id="552" r:id="rId26"/>
    <p:sldId id="553" r:id="rId27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fano Nicolai" initials="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 showGuides="1">
      <p:cViewPr varScale="1">
        <p:scale>
          <a:sx n="128" d="100"/>
          <a:sy n="128" d="100"/>
        </p:scale>
        <p:origin x="918" y="114"/>
      </p:cViewPr>
      <p:guideLst>
        <p:guide orient="horz" pos="218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4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Relationship Id="rId4" Type="http://schemas.openxmlformats.org/officeDocument/2006/relationships/image" Target="../media/image3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991A2E0-F34C-4A50-AB61-4F5E71595FAA}" type="datetimeFigureOut">
              <a:rPr lang="fr-CH"/>
              <a:pPr>
                <a:defRPr/>
              </a:pPr>
              <a:t>02.02.2024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AE9E980-20F2-4B26-BFA6-106CA53584CA}" type="slidenum">
              <a:rPr lang="fr-CH" altLang="en-US"/>
              <a:pPr>
                <a:defRPr/>
              </a:pPr>
              <a:t>‹#›</a:t>
            </a:fld>
            <a:endParaRPr lang="fr-CH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A207A47-F005-4711-8A4A-C53424EC2CEF}" type="datetimeFigureOut">
              <a:rPr lang="en-US"/>
              <a:pPr>
                <a:defRPr/>
              </a:pPr>
              <a:t>2/2/2024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3693B5E-2286-4A4F-B2B9-903F21345F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AFE5D-7E10-42C7-9C11-799E1A2A4999}" type="datetime1">
              <a:rPr lang="en-US"/>
              <a:pPr>
                <a:defRPr/>
              </a:pPr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5118A-56CA-48B2-9E9F-DC5A726FCF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4565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3F203-DF6B-4BF5-A660-5C2EC057F55C}" type="datetime1">
              <a:rPr lang="en-US"/>
              <a:pPr>
                <a:defRPr/>
              </a:pPr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3775C-5D71-4BEF-83EA-95C3901A55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9232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8DFFD-8F29-451A-8CCA-73358C4C2B30}" type="datetime1">
              <a:rPr lang="en-US"/>
              <a:pPr>
                <a:defRPr/>
              </a:pPr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FC50A-F610-4BDE-9340-57CC3625AF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2711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79532-1EF2-4B77-9584-93BBB2DEA034}" type="datetime1">
              <a:rPr lang="en-US"/>
              <a:pPr>
                <a:defRPr/>
              </a:pPr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73230-B54E-46F7-8C2E-71EDADAB15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7979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97B6C-63C4-4B0E-835F-06C21DCDAAE6}" type="datetime1">
              <a:rPr lang="en-US"/>
              <a:pPr>
                <a:defRPr/>
              </a:pPr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57CF4-B270-41A1-B852-1667122AAC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6996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02BF5-74E3-49FD-94BD-E9E1EA3903C3}" type="datetime1">
              <a:rPr lang="en-US"/>
              <a:pPr>
                <a:defRPr/>
              </a:pPr>
              <a:t>2/2/2024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FD1DC-3205-4294-A8A3-9285C988B1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953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E2668-0415-438C-AB85-085F5A97E95A}" type="datetime1">
              <a:rPr lang="en-US"/>
              <a:pPr>
                <a:defRPr/>
              </a:pPr>
              <a:t>2/2/2024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D93DF-4A6E-4845-93B5-EDF233B325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07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6FDF6-02C4-4703-914D-5485AF62A9DA}" type="datetime1">
              <a:rPr lang="en-US"/>
              <a:pPr>
                <a:defRPr/>
              </a:pPr>
              <a:t>2/2/2024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77D14-9704-4551-8A09-025F9BD7CD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5353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ADD7A-3FD5-49BC-B735-567D1F473900}" type="datetime1">
              <a:rPr lang="en-US"/>
              <a:pPr>
                <a:defRPr/>
              </a:pPr>
              <a:t>2/2/2024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4D3BF-8147-43BA-A84B-2C21DBBC09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8352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2220E-C378-46F1-A2B9-FEFFCFE06A6F}" type="datetime1">
              <a:rPr lang="en-US"/>
              <a:pPr>
                <a:defRPr/>
              </a:pPr>
              <a:t>2/2/2024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FF29D-A607-45AD-8A24-C83B07E28B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3810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9B64C-5792-4435-B61C-795EEE46A3CD}" type="datetime1">
              <a:rPr lang="en-US"/>
              <a:pPr>
                <a:defRPr/>
              </a:pPr>
              <a:t>2/2/2024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BC9F5-3717-49BD-8760-4CD0A2C5E4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0749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4FDBA5-DEA4-4936-9225-FAC076050AA3}" type="datetime1">
              <a:rPr lang="en-US"/>
              <a:pPr>
                <a:defRPr/>
              </a:pPr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A01E5BB-44EF-4317-8BAE-11878DA191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oleObject" Target="../embeddings/oleObject20.bin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6.png"/><Relationship Id="rId4" Type="http://schemas.openxmlformats.org/officeDocument/2006/relationships/image" Target="../media/image2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7" Type="http://schemas.openxmlformats.org/officeDocument/2006/relationships/image" Target="../media/image28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29.png"/><Relationship Id="rId4" Type="http://schemas.openxmlformats.org/officeDocument/2006/relationships/image" Target="../media/image24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0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35.emf"/><Relationship Id="rId4" Type="http://schemas.openxmlformats.org/officeDocument/2006/relationships/image" Target="../media/image32.emf"/><Relationship Id="rId9" Type="http://schemas.openxmlformats.org/officeDocument/2006/relationships/oleObject" Target="../embeddings/oleObject29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3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8.e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10"/>
          <p:cNvSpPr>
            <a:spLocks noGrp="1"/>
          </p:cNvSpPr>
          <p:nvPr>
            <p:ph type="sldNum" sz="quarter" idx="12"/>
          </p:nvPr>
        </p:nvSpPr>
        <p:spPr bwMode="auto">
          <a:xfrm>
            <a:off x="6867525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1573004-B87B-4B25-BF08-498806B06898}" type="slidenum">
              <a:rPr lang="en-US" altLang="en-US" sz="1400" smtClean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 smtClean="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9" name="TextBox 9"/>
          <p:cNvSpPr txBox="1">
            <a:spLocks noChangeArrowheads="1"/>
          </p:cNvSpPr>
          <p:nvPr/>
        </p:nvSpPr>
        <p:spPr bwMode="auto">
          <a:xfrm>
            <a:off x="262325" y="3477060"/>
            <a:ext cx="8643937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2159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15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159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15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15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15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15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15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15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fr-CH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	Description des modèles et des concepts</a:t>
            </a:r>
          </a:p>
          <a:p>
            <a:pPr eaLnBrk="1" hangingPunct="1">
              <a:lnSpc>
                <a:spcPct val="100000"/>
              </a:lnSpc>
            </a:pPr>
            <a:r>
              <a:rPr lang="fr-CH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	Pas de solutions pour les exemples</a:t>
            </a:r>
          </a:p>
          <a:p>
            <a:pPr eaLnBrk="1" hangingPunct="1">
              <a:lnSpc>
                <a:spcPct val="100000"/>
              </a:lnSpc>
            </a:pPr>
            <a:r>
              <a:rPr lang="fr-CH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fr-CH" altLang="en-US" sz="1500" u="sng" dirty="0">
                <a:latin typeface="Arial" panose="020B0604020202020204" pitchFamily="34" charset="0"/>
                <a:cs typeface="Arial" panose="020B0604020202020204" pitchFamily="34" charset="0"/>
              </a:rPr>
              <a:t>D’avantage de répétitions et approfondissements par rapport au cours</a:t>
            </a:r>
            <a:r>
              <a:rPr lang="fr-CH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(Classification:  A (matière d’examen) ou B (informations </a:t>
            </a:r>
            <a:r>
              <a:rPr lang="fr-CH" alt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supplémentaires</a:t>
            </a:r>
            <a:r>
              <a:rPr lang="fr-CH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eaLnBrk="1" hangingPunct="1">
              <a:lnSpc>
                <a:spcPct val="100000"/>
              </a:lnSpc>
            </a:pPr>
            <a:r>
              <a:rPr lang="fr-CH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	Répétitions des notions de base de 1</a:t>
            </a:r>
            <a:r>
              <a:rPr lang="fr-CH" altLang="en-US" sz="1500" baseline="30000" dirty="0">
                <a:latin typeface="Arial" panose="020B0604020202020204" pitchFamily="34" charset="0"/>
                <a:cs typeface="Arial" panose="020B0604020202020204" pitchFamily="34" charset="0"/>
              </a:rPr>
              <a:t>ère</a:t>
            </a:r>
            <a:r>
              <a:rPr lang="fr-CH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année (chapitre 1.3): </a:t>
            </a:r>
            <a:r>
              <a:rPr lang="fr-CH" altLang="en-US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considérées comme acquises!</a:t>
            </a: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262325" y="3155808"/>
            <a:ext cx="13589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Le Script</a:t>
            </a:r>
            <a:endParaRPr lang="en-US" alt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262325" y="971930"/>
            <a:ext cx="12573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Le Cours</a:t>
            </a:r>
            <a:endParaRPr lang="en-US" alt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2" name="TextBox 8"/>
          <p:cNvSpPr txBox="1">
            <a:spLocks noChangeArrowheads="1"/>
          </p:cNvSpPr>
          <p:nvPr/>
        </p:nvSpPr>
        <p:spPr bwMode="auto">
          <a:xfrm>
            <a:off x="262325" y="1294770"/>
            <a:ext cx="8947150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2159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15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159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15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15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15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15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15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15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fr-CH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	Distribution diapositives/tableau: Diapositives → Concepts; Tableau → Exemples</a:t>
            </a:r>
          </a:p>
          <a:p>
            <a:pPr eaLnBrk="1" hangingPunct="1">
              <a:lnSpc>
                <a:spcPct val="100000"/>
              </a:lnSpc>
            </a:pPr>
            <a:r>
              <a:rPr lang="fr-CH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	Rôle clé des exemples: compréhension de la tridimensionnalité des molécules</a:t>
            </a:r>
          </a:p>
          <a:p>
            <a:pPr eaLnBrk="1" hangingPunct="1">
              <a:lnSpc>
                <a:spcPct val="100000"/>
              </a:lnSpc>
            </a:pPr>
            <a:r>
              <a:rPr lang="fr-CH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fr-CH" altLang="en-US" sz="1500" u="sng" dirty="0">
                <a:latin typeface="Arial" panose="020B0604020202020204" pitchFamily="34" charset="0"/>
                <a:cs typeface="Arial" panose="020B0604020202020204" pitchFamily="34" charset="0"/>
              </a:rPr>
              <a:t>Focus sur les transformations constituant matière d’examen</a:t>
            </a:r>
            <a:r>
              <a:rPr lang="fr-CH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( + peu d’approfondissements</a:t>
            </a:r>
            <a:r>
              <a:rPr lang="fr-CH" alt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CH" alt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fr-CH" alt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 	Séances d’exercices: Se déroulent par </a:t>
            </a:r>
            <a:r>
              <a:rPr lang="fr-CH" alt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groupes: </a:t>
            </a:r>
            <a:r>
              <a:rPr lang="fr-CH" alt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une copie par groupe à remettre à l’enseignant ou à l’assistante pour qu’elle soit corrigée (</a:t>
            </a:r>
            <a:r>
              <a:rPr lang="fr-CH" alt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sans </a:t>
            </a:r>
            <a:r>
              <a:rPr lang="fr-CH" altLang="en-US" sz="1500" b="1" smtClean="0"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  <a:r>
              <a:rPr lang="fr-CH" altLang="en-US" sz="1500" b="1" smtClean="0">
                <a:latin typeface="Arial" panose="020B0604020202020204" pitchFamily="34" charset="0"/>
                <a:cs typeface="Arial" panose="020B0604020202020204" pitchFamily="34" charset="0"/>
              </a:rPr>
              <a:t>!!!</a:t>
            </a:r>
            <a:r>
              <a:rPr lang="fr-CH" altLang="en-US" sz="150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r>
              <a:rPr lang="fr-CH" alt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</a:p>
        </p:txBody>
      </p:sp>
      <p:sp>
        <p:nvSpPr>
          <p:cNvPr id="4103" name="Rectangle 2"/>
          <p:cNvSpPr>
            <a:spLocks noChangeArrowheads="1"/>
          </p:cNvSpPr>
          <p:nvPr/>
        </p:nvSpPr>
        <p:spPr bwMode="auto">
          <a:xfrm>
            <a:off x="252413" y="85725"/>
            <a:ext cx="8640762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Informations supplémentaires │ «Synthèse Asymétrique»</a:t>
            </a:r>
            <a:endParaRPr lang="en-US" alt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252413" y="501650"/>
            <a:ext cx="8640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105" name="Rectangle 14"/>
          <p:cNvSpPr>
            <a:spLocks noChangeArrowheads="1"/>
          </p:cNvSpPr>
          <p:nvPr/>
        </p:nvSpPr>
        <p:spPr bwMode="auto">
          <a:xfrm>
            <a:off x="262325" y="5106412"/>
            <a:ext cx="159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500" b="1">
                <a:latin typeface="Arial" panose="020B0604020202020204" pitchFamily="34" charset="0"/>
                <a:cs typeface="Arial" panose="020B0604020202020204" pitchFamily="34" charset="0"/>
              </a:rPr>
              <a:t>Bibliographie</a:t>
            </a:r>
            <a:endParaRPr lang="en-US" altLang="en-US" sz="1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6" name="TextBox 15"/>
          <p:cNvSpPr txBox="1">
            <a:spLocks noChangeArrowheads="1"/>
          </p:cNvSpPr>
          <p:nvPr/>
        </p:nvSpPr>
        <p:spPr bwMode="auto">
          <a:xfrm>
            <a:off x="262325" y="5429250"/>
            <a:ext cx="832008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2159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15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159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15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15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15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15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15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15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fr-CH" altLang="en-US" sz="1500">
                <a:latin typeface="Arial" panose="020B0604020202020204" pitchFamily="34" charset="0"/>
                <a:cs typeface="Arial" panose="020B0604020202020204" pitchFamily="34" charset="0"/>
              </a:rPr>
              <a:t> 	Pas de « livre parfait »: livres principaux: Carey Sundberg, Brückner, Carreira, Evans 206, 	Ancien cours Prof. Vogel</a:t>
            </a:r>
          </a:p>
          <a:p>
            <a:pPr eaLnBrk="1" hangingPunct="1">
              <a:lnSpc>
                <a:spcPct val="100000"/>
              </a:lnSpc>
            </a:pPr>
            <a:r>
              <a:rPr lang="fr-CH" altLang="en-US" sz="1500">
                <a:latin typeface="Arial" panose="020B0604020202020204" pitchFamily="34" charset="0"/>
                <a:cs typeface="Arial" panose="020B0604020202020204" pitchFamily="34" charset="0"/>
              </a:rPr>
              <a:t> 	Nombreuses références bibliographiques données dans le script</a:t>
            </a:r>
          </a:p>
          <a:p>
            <a:pPr eaLnBrk="1" hangingPunct="1">
              <a:lnSpc>
                <a:spcPct val="100000"/>
              </a:lnSpc>
            </a:pPr>
            <a:r>
              <a:rPr lang="fr-CH" altLang="en-US" sz="1500">
                <a:latin typeface="Arial" panose="020B0604020202020204" pitchFamily="34" charset="0"/>
                <a:cs typeface="Arial" panose="020B0604020202020204" pitchFamily="34" charset="0"/>
              </a:rPr>
              <a:t> 	Seul le script et le cours serviront de base à l’examen </a:t>
            </a:r>
          </a:p>
        </p:txBody>
      </p:sp>
      <p:sp>
        <p:nvSpPr>
          <p:cNvPr id="4107" name="TextBox 1"/>
          <p:cNvSpPr txBox="1">
            <a:spLocks noChangeArrowheads="1"/>
          </p:cNvSpPr>
          <p:nvPr/>
        </p:nvSpPr>
        <p:spPr bwMode="auto">
          <a:xfrm>
            <a:off x="7495" y="665163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Pour toute question ou clarification: </a:t>
            </a:r>
            <a:r>
              <a:rPr lang="fr-CH" alt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Consultation</a:t>
            </a:r>
            <a:r>
              <a:rPr lang="fr-CH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possible avec l’enseignant (rdv à arranger préalablement)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4"/>
          <p:cNvSpPr>
            <a:spLocks noChangeShapeType="1"/>
          </p:cNvSpPr>
          <p:nvPr/>
        </p:nvSpPr>
        <p:spPr bwMode="auto">
          <a:xfrm>
            <a:off x="319088" y="619125"/>
            <a:ext cx="84978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13315" name="Slide Number Placeholder 25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68E46CC-6F04-478A-B998-877B7BDC33B6}" type="slidenum">
              <a:rPr lang="en-US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13316" name="Rectangle 1"/>
          <p:cNvSpPr>
            <a:spLocks noChangeArrowheads="1"/>
          </p:cNvSpPr>
          <p:nvPr/>
        </p:nvSpPr>
        <p:spPr bwMode="auto">
          <a:xfrm>
            <a:off x="319088" y="122238"/>
            <a:ext cx="84978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fr-CH" altLang="en-US" sz="2400" b="1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2.1 Détermination et importance de la chiralité </a:t>
            </a:r>
          </a:p>
        </p:txBody>
      </p:sp>
      <p:sp>
        <p:nvSpPr>
          <p:cNvPr id="13317" name="TextBox 9"/>
          <p:cNvSpPr txBox="1">
            <a:spLocks noChangeArrowheads="1"/>
          </p:cNvSpPr>
          <p:nvPr/>
        </p:nvSpPr>
        <p:spPr bwMode="auto">
          <a:xfrm>
            <a:off x="612775" y="682625"/>
            <a:ext cx="7932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Comment peut-on quantifier l’</a:t>
            </a:r>
            <a:r>
              <a:rPr lang="fr-CH" altLang="en-US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énatiosélectivité</a:t>
            </a:r>
            <a:r>
              <a:rPr lang="fr-CH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 et/ou la </a:t>
            </a:r>
            <a:r>
              <a:rPr lang="fr-CH" altLang="en-US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diastéréosélectivité</a:t>
            </a:r>
            <a:r>
              <a:rPr lang="fr-CH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 d’une réaction? </a:t>
            </a:r>
          </a:p>
        </p:txBody>
      </p:sp>
      <p:sp>
        <p:nvSpPr>
          <p:cNvPr id="13318" name="TextBox 11"/>
          <p:cNvSpPr txBox="1">
            <a:spLocks noChangeArrowheads="1"/>
          </p:cNvSpPr>
          <p:nvPr/>
        </p:nvSpPr>
        <p:spPr bwMode="auto">
          <a:xfrm>
            <a:off x="184150" y="1092200"/>
            <a:ext cx="350996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400">
                <a:latin typeface="Arial" panose="020B0604020202020204" pitchFamily="34" charset="0"/>
                <a:cs typeface="Arial" panose="020B0604020202020204" pitchFamily="34" charset="0"/>
              </a:rPr>
              <a:t>Définitions concernant l’énantiosélectivité:</a:t>
            </a:r>
          </a:p>
        </p:txBody>
      </p:sp>
      <p:grpSp>
        <p:nvGrpSpPr>
          <p:cNvPr id="13319" name="Gruppo 5"/>
          <p:cNvGrpSpPr>
            <a:grpSpLocks/>
          </p:cNvGrpSpPr>
          <p:nvPr/>
        </p:nvGrpSpPr>
        <p:grpSpPr bwMode="auto">
          <a:xfrm>
            <a:off x="1946275" y="1474788"/>
            <a:ext cx="4570413" cy="539750"/>
            <a:chOff x="1947043" y="1309994"/>
            <a:chExt cx="4570097" cy="539460"/>
          </a:xfrm>
        </p:grpSpPr>
        <p:sp>
          <p:nvSpPr>
            <p:cNvPr id="13341" name="Rectangle 17"/>
            <p:cNvSpPr>
              <a:spLocks noChangeArrowheads="1"/>
            </p:cNvSpPr>
            <p:nvPr/>
          </p:nvSpPr>
          <p:spPr bwMode="auto">
            <a:xfrm>
              <a:off x="1947043" y="1408352"/>
              <a:ext cx="26324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en-US" sz="14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Excès énantiomérique </a:t>
              </a:r>
              <a:r>
                <a:rPr lang="fr-CH" altLang="en-US" sz="140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fr-CH" altLang="en-US" sz="1400" b="1">
                  <a:latin typeface="Arial" panose="020B0604020202020204" pitchFamily="34" charset="0"/>
                  <a:cs typeface="Arial" panose="020B0604020202020204" pitchFamily="34" charset="0"/>
                </a:rPr>
                <a:t>ee</a:t>
              </a:r>
              <a:r>
                <a:rPr lang="fr-CH" altLang="en-US" sz="1400">
                  <a:latin typeface="Arial" panose="020B0604020202020204" pitchFamily="34" charset="0"/>
                  <a:cs typeface="Arial" panose="020B0604020202020204" pitchFamily="34" charset="0"/>
                </a:rPr>
                <a:t>, %):</a:t>
              </a:r>
            </a:p>
          </p:txBody>
        </p:sp>
        <p:pic>
          <p:nvPicPr>
            <p:cNvPr id="13342" name="Picture 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9495" y="1309994"/>
              <a:ext cx="1937645" cy="539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20" name="Gruppo 6"/>
          <p:cNvGrpSpPr>
            <a:grpSpLocks/>
          </p:cNvGrpSpPr>
          <p:nvPr/>
        </p:nvGrpSpPr>
        <p:grpSpPr bwMode="auto">
          <a:xfrm>
            <a:off x="2325688" y="2089150"/>
            <a:ext cx="3748087" cy="368300"/>
            <a:chOff x="2325561" y="1931576"/>
            <a:chExt cx="3748356" cy="369332"/>
          </a:xfrm>
        </p:grpSpPr>
        <p:sp>
          <p:nvSpPr>
            <p:cNvPr id="13339" name="Rectangle 20"/>
            <p:cNvSpPr>
              <a:spLocks noChangeArrowheads="1"/>
            </p:cNvSpPr>
            <p:nvPr/>
          </p:nvSpPr>
          <p:spPr bwMode="auto">
            <a:xfrm>
              <a:off x="2325561" y="1963512"/>
              <a:ext cx="226215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en-US" sz="14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Ratio énantiomérique </a:t>
              </a:r>
              <a:r>
                <a:rPr lang="fr-CH" altLang="en-US" sz="140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fr-CH" altLang="en-US" sz="1400" b="1">
                  <a:latin typeface="Arial" panose="020B0604020202020204" pitchFamily="34" charset="0"/>
                  <a:cs typeface="Arial" panose="020B0604020202020204" pitchFamily="34" charset="0"/>
                </a:rPr>
                <a:t>er</a:t>
              </a:r>
              <a:r>
                <a:rPr lang="fr-CH" altLang="en-US" sz="1400">
                  <a:latin typeface="Arial" panose="020B0604020202020204" pitchFamily="34" charset="0"/>
                  <a:cs typeface="Arial" panose="020B0604020202020204" pitchFamily="34" charset="0"/>
                </a:rPr>
                <a:t>):</a:t>
              </a:r>
            </a:p>
          </p:txBody>
        </p:sp>
        <p:sp>
          <p:nvSpPr>
            <p:cNvPr id="13340" name="Rectangle 23"/>
            <p:cNvSpPr>
              <a:spLocks noChangeArrowheads="1"/>
            </p:cNvSpPr>
            <p:nvPr/>
          </p:nvSpPr>
          <p:spPr bwMode="auto">
            <a:xfrm>
              <a:off x="4568377" y="1931576"/>
              <a:ext cx="15055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en-US" sz="1800"/>
                <a:t>mol(R)/mol(S)</a:t>
              </a:r>
            </a:p>
          </p:txBody>
        </p:sp>
      </p:grpSp>
      <p:grpSp>
        <p:nvGrpSpPr>
          <p:cNvPr id="13321" name="Gruppo 7"/>
          <p:cNvGrpSpPr>
            <a:grpSpLocks/>
          </p:cNvGrpSpPr>
          <p:nvPr/>
        </p:nvGrpSpPr>
        <p:grpSpPr bwMode="auto">
          <a:xfrm>
            <a:off x="2584450" y="2533650"/>
            <a:ext cx="3730625" cy="501650"/>
            <a:chOff x="2585142" y="2383030"/>
            <a:chExt cx="3729599" cy="502709"/>
          </a:xfrm>
        </p:grpSpPr>
        <p:graphicFrame>
          <p:nvGraphicFramePr>
            <p:cNvPr id="13337" name="Object 22"/>
            <p:cNvGraphicFramePr>
              <a:graphicFrameLocks noChangeAspect="1"/>
            </p:cNvGraphicFramePr>
            <p:nvPr/>
          </p:nvGraphicFramePr>
          <p:xfrm>
            <a:off x="4669350" y="2383030"/>
            <a:ext cx="1645391" cy="5027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49" name="CS ChemDraw Drawing" r:id="rId4" imgW="1096927" imgH="335139" progId="ChemDraw.Document.6.0">
                    <p:embed/>
                  </p:oleObj>
                </mc:Choice>
                <mc:Fallback>
                  <p:oleObj name="CS ChemDraw Drawing" r:id="rId4" imgW="1096927" imgH="335139" progId="ChemDraw.Document.6.0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69350" y="2383030"/>
                          <a:ext cx="1645391" cy="5027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38" name="Rectangle 24"/>
            <p:cNvSpPr>
              <a:spLocks noChangeArrowheads="1"/>
            </p:cNvSpPr>
            <p:nvPr/>
          </p:nvSpPr>
          <p:spPr bwMode="auto">
            <a:xfrm>
              <a:off x="2585142" y="2480495"/>
              <a:ext cx="198323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en-US" sz="1400">
                  <a:latin typeface="Arial" panose="020B0604020202020204" pitchFamily="34" charset="0"/>
                  <a:cs typeface="Arial" panose="020B0604020202020204" pitchFamily="34" charset="0"/>
                </a:rPr>
                <a:t>Rapport entre </a:t>
              </a:r>
              <a:r>
                <a:rPr lang="fr-CH" altLang="en-US" sz="1400" b="1">
                  <a:latin typeface="Arial" panose="020B0604020202020204" pitchFamily="34" charset="0"/>
                  <a:cs typeface="Arial" panose="020B0604020202020204" pitchFamily="34" charset="0"/>
                </a:rPr>
                <a:t>ee</a:t>
              </a:r>
              <a:r>
                <a:rPr lang="fr-CH" altLang="en-US" sz="1400">
                  <a:latin typeface="Arial" panose="020B0604020202020204" pitchFamily="34" charset="0"/>
                  <a:cs typeface="Arial" panose="020B0604020202020204" pitchFamily="34" charset="0"/>
                </a:rPr>
                <a:t> et </a:t>
              </a:r>
              <a:r>
                <a:rPr lang="fr-CH" altLang="en-US" sz="1400" b="1">
                  <a:latin typeface="Arial" panose="020B0604020202020204" pitchFamily="34" charset="0"/>
                  <a:cs typeface="Arial" panose="020B0604020202020204" pitchFamily="34" charset="0"/>
                </a:rPr>
                <a:t>er</a:t>
              </a:r>
              <a:r>
                <a:rPr lang="fr-CH" altLang="en-US" sz="140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</p:grpSp>
      <p:grpSp>
        <p:nvGrpSpPr>
          <p:cNvPr id="4" name="Gruppo 3"/>
          <p:cNvGrpSpPr>
            <a:grpSpLocks/>
          </p:cNvGrpSpPr>
          <p:nvPr/>
        </p:nvGrpSpPr>
        <p:grpSpPr bwMode="auto">
          <a:xfrm>
            <a:off x="2763838" y="4730750"/>
            <a:ext cx="3309937" cy="307975"/>
            <a:chOff x="2763075" y="4697418"/>
            <a:chExt cx="3310842" cy="307777"/>
          </a:xfrm>
        </p:grpSpPr>
        <p:sp>
          <p:nvSpPr>
            <p:cNvPr id="13335" name="Rectangle 26"/>
            <p:cNvSpPr>
              <a:spLocks noChangeArrowheads="1"/>
            </p:cNvSpPr>
            <p:nvPr/>
          </p:nvSpPr>
          <p:spPr bwMode="auto">
            <a:xfrm>
              <a:off x="2763075" y="4697418"/>
              <a:ext cx="18053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en-US" sz="14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Mélange racémique</a:t>
              </a:r>
              <a:r>
                <a:rPr lang="fr-CH" altLang="en-US" sz="140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13336" name="Rectangle 27"/>
            <p:cNvSpPr>
              <a:spLocks noChangeArrowheads="1"/>
            </p:cNvSpPr>
            <p:nvPr/>
          </p:nvSpPr>
          <p:spPr bwMode="auto">
            <a:xfrm>
              <a:off x="4627687" y="4697418"/>
              <a:ext cx="14462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en-US" sz="1400">
                  <a:latin typeface="Arial" panose="020B0604020202020204" pitchFamily="34" charset="0"/>
                  <a:cs typeface="Arial" panose="020B0604020202020204" pitchFamily="34" charset="0"/>
                </a:rPr>
                <a:t>ee = 0, er  = 1:1</a:t>
              </a:r>
            </a:p>
          </p:txBody>
        </p:sp>
      </p:grpSp>
      <p:grpSp>
        <p:nvGrpSpPr>
          <p:cNvPr id="13323" name="Gruppo 2"/>
          <p:cNvGrpSpPr>
            <a:grpSpLocks/>
          </p:cNvGrpSpPr>
          <p:nvPr/>
        </p:nvGrpSpPr>
        <p:grpSpPr bwMode="auto">
          <a:xfrm>
            <a:off x="719138" y="3111500"/>
            <a:ext cx="5743575" cy="1543050"/>
            <a:chOff x="1700330" y="3016171"/>
            <a:chExt cx="5743339" cy="1544330"/>
          </a:xfrm>
        </p:grpSpPr>
        <p:graphicFrame>
          <p:nvGraphicFramePr>
            <p:cNvPr id="13332" name="Object 28"/>
            <p:cNvGraphicFramePr>
              <a:graphicFrameLocks noChangeAspect="1"/>
            </p:cNvGraphicFramePr>
            <p:nvPr/>
          </p:nvGraphicFramePr>
          <p:xfrm>
            <a:off x="1768475" y="3052626"/>
            <a:ext cx="2595563" cy="1417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50" name="CS ChemDraw Drawing" r:id="rId6" imgW="2594919" imgH="1418167" progId="ChemDraw.Document.6.0">
                    <p:embed/>
                  </p:oleObj>
                </mc:Choice>
                <mc:Fallback>
                  <p:oleObj name="CS ChemDraw Drawing" r:id="rId6" imgW="2594919" imgH="1418167" progId="ChemDraw.Document.6.0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68475" y="3052626"/>
                          <a:ext cx="2595563" cy="14176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33" name="TextBox 29"/>
            <p:cNvSpPr txBox="1">
              <a:spLocks noChangeArrowheads="1"/>
            </p:cNvSpPr>
            <p:nvPr/>
          </p:nvSpPr>
          <p:spPr bwMode="auto">
            <a:xfrm>
              <a:off x="4568377" y="3469056"/>
              <a:ext cx="254909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en-US" sz="1600">
                  <a:latin typeface="Arial" panose="020B0604020202020204" pitchFamily="34" charset="0"/>
                  <a:cs typeface="Arial" panose="020B0604020202020204" pitchFamily="34" charset="0"/>
                </a:rPr>
                <a:t>[80-20]/[80+20] = 60% ee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en-US" sz="1600">
                  <a:latin typeface="Arial" panose="020B0604020202020204" pitchFamily="34" charset="0"/>
                  <a:cs typeface="Arial" panose="020B0604020202020204" pitchFamily="34" charset="0"/>
                </a:rPr>
                <a:t>80 / 20 er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700330" y="3016171"/>
              <a:ext cx="5743339" cy="154433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12725" y="5113338"/>
            <a:ext cx="5280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400">
                <a:latin typeface="Arial" panose="020B0604020202020204" pitchFamily="34" charset="0"/>
                <a:cs typeface="Arial" panose="020B0604020202020204" pitchFamily="34" charset="0"/>
              </a:rPr>
              <a:t>Définitions similaires concernant la diastéréosélectivité: </a:t>
            </a:r>
            <a:r>
              <a:rPr lang="fr-CH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fr-CH" altLang="en-US" sz="140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CH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dr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241675" y="5495925"/>
            <a:ext cx="2670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Normalement on utilise </a:t>
            </a:r>
            <a:r>
              <a:rPr lang="fr-CH" altLang="en-US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</a:t>
            </a:r>
            <a:r>
              <a:rPr lang="fr-CH" altLang="en-US" sz="1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CH" altLang="en-US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</a:t>
            </a:r>
          </a:p>
        </p:txBody>
      </p:sp>
      <p:sp>
        <p:nvSpPr>
          <p:cNvPr id="9" name="CasellaDiTesto 8"/>
          <p:cNvSpPr txBox="1">
            <a:spLocks noChangeArrowheads="1"/>
          </p:cNvSpPr>
          <p:nvPr/>
        </p:nvSpPr>
        <p:spPr bwMode="auto">
          <a:xfrm>
            <a:off x="6723063" y="3406775"/>
            <a:ext cx="2066925" cy="831850"/>
          </a:xfrm>
          <a:prstGeom prst="rect">
            <a:avLst/>
          </a:prstGeom>
          <a:solidFill>
            <a:srgbClr val="C00000">
              <a:alpha val="1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En général on vise: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er &gt; 95 : 5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ee &gt; 90%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0" y="6161088"/>
            <a:ext cx="1301750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Problèmes:</a:t>
            </a:r>
          </a:p>
        </p:txBody>
      </p:sp>
      <p:cxnSp>
        <p:nvCxnSpPr>
          <p:cNvPr id="14" name="Connettore 2 13"/>
          <p:cNvCxnSpPr/>
          <p:nvPr/>
        </p:nvCxnSpPr>
        <p:spPr>
          <a:xfrm flipV="1">
            <a:off x="1212850" y="6062663"/>
            <a:ext cx="539750" cy="225425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/>
          <p:cNvCxnSpPr>
            <a:cxnSpLocks/>
          </p:cNvCxnSpPr>
          <p:nvPr/>
        </p:nvCxnSpPr>
        <p:spPr>
          <a:xfrm>
            <a:off x="1212850" y="6400800"/>
            <a:ext cx="539750" cy="223838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>
            <a:spLocks noChangeArrowheads="1"/>
          </p:cNvSpPr>
          <p:nvPr/>
        </p:nvSpPr>
        <p:spPr bwMode="auto">
          <a:xfrm>
            <a:off x="1752600" y="5910263"/>
            <a:ext cx="61229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600" b="1" i="1">
                <a:latin typeface="Arial" panose="020B0604020202020204" pitchFamily="34" charset="0"/>
                <a:cs typeface="Arial" panose="020B0604020202020204" pitchFamily="34" charset="0"/>
              </a:rPr>
              <a:t>Comment on mesure le ee/er? (Détermination de la chiralité) </a:t>
            </a:r>
          </a:p>
        </p:txBody>
      </p:sp>
      <p:sp>
        <p:nvSpPr>
          <p:cNvPr id="35" name="CasellaDiTesto 34"/>
          <p:cNvSpPr txBox="1">
            <a:spLocks noChangeArrowheads="1"/>
          </p:cNvSpPr>
          <p:nvPr/>
        </p:nvSpPr>
        <p:spPr bwMode="auto">
          <a:xfrm>
            <a:off x="1755775" y="6456363"/>
            <a:ext cx="7072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600" b="1" i="1">
                <a:latin typeface="Arial" panose="020B0604020202020204" pitchFamily="34" charset="0"/>
                <a:cs typeface="Arial" panose="020B0604020202020204" pitchFamily="34" charset="0"/>
              </a:rPr>
              <a:t>Comment on «crée» le ee/er? (Génération des composés énantiopures)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9" grpId="0" animBg="1"/>
      <p:bldP spid="11" grpId="0"/>
      <p:bldP spid="15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274638" y="4195763"/>
            <a:ext cx="8621712" cy="2413000"/>
          </a:xfrm>
          <a:prstGeom prst="rect">
            <a:avLst/>
          </a:prstGeom>
          <a:solidFill>
            <a:srgbClr val="C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H"/>
          </a:p>
        </p:txBody>
      </p:sp>
      <p:sp>
        <p:nvSpPr>
          <p:cNvPr id="14339" name="Line 4"/>
          <p:cNvSpPr>
            <a:spLocks noChangeShapeType="1"/>
          </p:cNvSpPr>
          <p:nvPr/>
        </p:nvSpPr>
        <p:spPr bwMode="auto">
          <a:xfrm>
            <a:off x="319088" y="619125"/>
            <a:ext cx="84978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14340" name="Slide Number Placeholder 25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E8E8C02-443C-4DC0-BE89-2442810B3DEE}" type="slidenum">
              <a:rPr lang="en-US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14341" name="Rectangle 1"/>
          <p:cNvSpPr>
            <a:spLocks noChangeArrowheads="1"/>
          </p:cNvSpPr>
          <p:nvPr/>
        </p:nvSpPr>
        <p:spPr bwMode="auto">
          <a:xfrm>
            <a:off x="319088" y="122238"/>
            <a:ext cx="84978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fr-CH" altLang="en-US" sz="2400" b="1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2.1 Détermination et importance de la chiralité </a:t>
            </a:r>
          </a:p>
        </p:txBody>
      </p:sp>
      <p:sp>
        <p:nvSpPr>
          <p:cNvPr id="14342" name="TextBox 2"/>
          <p:cNvSpPr txBox="1">
            <a:spLocks noChangeArrowheads="1"/>
          </p:cNvSpPr>
          <p:nvPr/>
        </p:nvSpPr>
        <p:spPr bwMode="auto">
          <a:xfrm>
            <a:off x="2803525" y="679450"/>
            <a:ext cx="3552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Méthodes pour la détermination de l’ee </a:t>
            </a:r>
          </a:p>
        </p:txBody>
      </p:sp>
      <p:sp>
        <p:nvSpPr>
          <p:cNvPr id="14343" name="TextBox 3"/>
          <p:cNvSpPr txBox="1">
            <a:spLocks noChangeArrowheads="1"/>
          </p:cNvSpPr>
          <p:nvPr/>
        </p:nvSpPr>
        <p:spPr bwMode="auto">
          <a:xfrm>
            <a:off x="700088" y="1095375"/>
            <a:ext cx="77597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Important:</a:t>
            </a:r>
            <a:r>
              <a:rPr lang="fr-CH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 Deux énantiomères présentent les mêmes propriétés physiques et chimiques!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400">
                <a:latin typeface="Arial" panose="020B0604020202020204" pitchFamily="34" charset="0"/>
                <a:cs typeface="Arial" panose="020B0604020202020204" pitchFamily="34" charset="0"/>
              </a:rPr>
              <a:t>(hormis l’interaction avec la lumière polarisée plane)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Comment peut-on les discerner? → Comment mesurer le ee?</a:t>
            </a:r>
          </a:p>
        </p:txBody>
      </p:sp>
      <p:sp>
        <p:nvSpPr>
          <p:cNvPr id="14344" name="Rectangle 1"/>
          <p:cNvSpPr>
            <a:spLocks noChangeArrowheads="1"/>
          </p:cNvSpPr>
          <p:nvPr/>
        </p:nvSpPr>
        <p:spPr bwMode="auto">
          <a:xfrm>
            <a:off x="0" y="136525"/>
            <a:ext cx="201613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n-US" sz="600"/>
              <a:t> </a:t>
            </a:r>
            <a:endParaRPr lang="fr-FR" altLang="en-US" sz="1800">
              <a:latin typeface="Arial" panose="020B0604020202020204" pitchFamily="34" charset="0"/>
            </a:endParaRPr>
          </a:p>
        </p:txBody>
      </p:sp>
      <p:sp>
        <p:nvSpPr>
          <p:cNvPr id="14345" name="Rectangle 2"/>
          <p:cNvSpPr>
            <a:spLocks noChangeArrowheads="1"/>
          </p:cNvSpPr>
          <p:nvPr/>
        </p:nvSpPr>
        <p:spPr bwMode="auto">
          <a:xfrm>
            <a:off x="152400" y="288925"/>
            <a:ext cx="201613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n-US" sz="600"/>
              <a:t> </a:t>
            </a:r>
            <a:endParaRPr lang="fr-FR" altLang="en-US" sz="1800"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60350" y="1941513"/>
            <a:ext cx="8628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fr-CH" altLang="en-US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Rotation optique:</a:t>
            </a:r>
            <a:r>
              <a:rPr lang="fr-CH" altLang="en-US" sz="1400">
                <a:latin typeface="Arial" panose="020B0604020202020204" pitchFamily="34" charset="0"/>
                <a:cs typeface="Arial" panose="020B0604020202020204" pitchFamily="34" charset="0"/>
              </a:rPr>
              <a:t> Si la substance n'est pas énantiopure, le pouvoir rotatif mesuré  </a:t>
            </a:r>
            <a:r>
              <a:rPr lang="fr-CH" altLang="en-US" sz="1400" b="1"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fr-CH" altLang="en-US" sz="1400" b="1" baseline="-25000"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r>
              <a:rPr lang="fr-CH" altLang="en-US" sz="1400">
                <a:latin typeface="Arial" panose="020B0604020202020204" pitchFamily="34" charset="0"/>
                <a:cs typeface="Arial" panose="020B0604020202020204" pitchFamily="34" charset="0"/>
              </a:rPr>
              <a:t> est  directement proportionnel à l'excès énantiomérique. </a:t>
            </a:r>
            <a:endParaRPr lang="fr-CH" altLang="en-US" sz="1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090613" y="2614613"/>
          <a:ext cx="268605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name="CS ChemDraw Drawing" r:id="rId3" imgW="2238338" imgH="395817" progId="ChemDraw.Document.6.0">
                  <p:embed/>
                </p:oleObj>
              </mc:Choice>
              <mc:Fallback>
                <p:oleObj name="CS ChemDraw Drawing" r:id="rId3" imgW="2238338" imgH="395817" progId="ChemDraw.Document.6.0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0613" y="2614613"/>
                        <a:ext cx="2686050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925888" y="2482850"/>
            <a:ext cx="4962525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400" u="sng" dirty="0">
                <a:latin typeface="Arial" panose="020B0604020202020204" pitchFamily="34" charset="0"/>
                <a:cs typeface="Arial" panose="020B0604020202020204" pitchFamily="34" charset="0"/>
              </a:rPr>
              <a:t>Limitations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Le [</a:t>
            </a:r>
            <a:r>
              <a:rPr lang="fr-CH" sz="1400" dirty="0"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] (pouvoir rotatoire spécifique) doit être connu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La mesure de l’</a:t>
            </a:r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ee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 n’est pas très précise (composé énantiopure nécessaire).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0350" y="4195763"/>
            <a:ext cx="8628063" cy="209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Séparation par chromatographie sur phase chirale: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 En utilisant une colonne de chromatographie chirale (surtout HPLC, parfois GC), les deux énantiomères peuvent être séparés et leur quantité mesurée.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Les colonnes DAICEL </a:t>
            </a:r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Chiralpak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 sont fréquemment utilisées en HPLC pour la chimie organique (sucres chiraux pour la séparation).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Cette méthode est actuellement la plus souvent utilisée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925888" y="6226175"/>
            <a:ext cx="457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400" u="sng">
                <a:latin typeface="Arial" panose="020B0604020202020204" pitchFamily="34" charset="0"/>
                <a:cs typeface="Arial" panose="020B0604020202020204" pitchFamily="34" charset="0"/>
              </a:rPr>
              <a:t>Limitations</a:t>
            </a:r>
            <a:r>
              <a:rPr lang="fr-CH" altLang="en-US" sz="1400">
                <a:latin typeface="Arial" panose="020B0604020202020204" pitchFamily="34" charset="0"/>
                <a:cs typeface="Arial" panose="020B0604020202020204" pitchFamily="34" charset="0"/>
              </a:rPr>
              <a:t>: Prix très élevé des colonnes chirales.</a:t>
            </a:r>
          </a:p>
        </p:txBody>
      </p:sp>
      <p:sp>
        <p:nvSpPr>
          <p:cNvPr id="13" name="CasellaDiTesto 12"/>
          <p:cNvSpPr txBox="1">
            <a:spLocks noChangeArrowheads="1"/>
          </p:cNvSpPr>
          <p:nvPr/>
        </p:nvSpPr>
        <p:spPr bwMode="auto">
          <a:xfrm>
            <a:off x="285750" y="3722688"/>
            <a:ext cx="85867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600" b="1" i="1">
                <a:latin typeface="Arial" panose="020B0604020202020204" pitchFamily="34" charset="0"/>
                <a:cs typeface="Arial" panose="020B0604020202020204" pitchFamily="34" charset="0"/>
              </a:rPr>
              <a:t>Toutes les autres méthodes comportent l’interaction avec une entité chimique chirale!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  <p:bldP spid="12" grpId="0"/>
      <p:bldP spid="17" grpId="0"/>
      <p:bldP spid="15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4"/>
          <p:cNvSpPr>
            <a:spLocks noChangeShapeType="1"/>
          </p:cNvSpPr>
          <p:nvPr/>
        </p:nvSpPr>
        <p:spPr bwMode="auto">
          <a:xfrm>
            <a:off x="319088" y="619125"/>
            <a:ext cx="84978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15363" name="Slide Number Placeholder 25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F920B89-2874-4356-9E6A-06E45459A7EE}" type="slidenum">
              <a:rPr lang="en-US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15364" name="Rectangle 1"/>
          <p:cNvSpPr>
            <a:spLocks noChangeArrowheads="1"/>
          </p:cNvSpPr>
          <p:nvPr/>
        </p:nvSpPr>
        <p:spPr bwMode="auto">
          <a:xfrm>
            <a:off x="319088" y="122238"/>
            <a:ext cx="84978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fr-CH" altLang="en-US" sz="2400" b="1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2.1 Détermination et importance de la chiralité </a:t>
            </a:r>
          </a:p>
        </p:txBody>
      </p:sp>
      <p:sp>
        <p:nvSpPr>
          <p:cNvPr id="15365" name="TextBox 2"/>
          <p:cNvSpPr txBox="1">
            <a:spLocks noChangeArrowheads="1"/>
          </p:cNvSpPr>
          <p:nvPr/>
        </p:nvSpPr>
        <p:spPr bwMode="auto">
          <a:xfrm>
            <a:off x="2754313" y="679450"/>
            <a:ext cx="3651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Méthodes pour la déteermination de l’ee </a:t>
            </a:r>
          </a:p>
        </p:txBody>
      </p:sp>
      <p:sp>
        <p:nvSpPr>
          <p:cNvPr id="15366" name="Rectangle 1"/>
          <p:cNvSpPr>
            <a:spLocks noChangeArrowheads="1"/>
          </p:cNvSpPr>
          <p:nvPr/>
        </p:nvSpPr>
        <p:spPr bwMode="auto">
          <a:xfrm>
            <a:off x="0" y="136525"/>
            <a:ext cx="201613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n-US" sz="600"/>
              <a:t> </a:t>
            </a:r>
            <a:endParaRPr lang="fr-FR" altLang="en-US" sz="1800">
              <a:latin typeface="Arial" panose="020B0604020202020204" pitchFamily="34" charset="0"/>
            </a:endParaRPr>
          </a:p>
        </p:txBody>
      </p:sp>
      <p:sp>
        <p:nvSpPr>
          <p:cNvPr id="15367" name="Rectangle 2"/>
          <p:cNvSpPr>
            <a:spLocks noChangeArrowheads="1"/>
          </p:cNvSpPr>
          <p:nvPr/>
        </p:nvSpPr>
        <p:spPr bwMode="auto">
          <a:xfrm>
            <a:off x="152400" y="288925"/>
            <a:ext cx="201613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n-US" sz="600"/>
              <a:t> </a:t>
            </a:r>
            <a:endParaRPr lang="fr-FR" altLang="en-US" sz="1800">
              <a:latin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7175" y="1014413"/>
            <a:ext cx="8629650" cy="1654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Synthèse de diastéréoisomères: 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Le mélange d'énantiomères est modifié par une réaction générant/ajoutant un nouveau élément de chiralité. </a:t>
            </a:r>
          </a:p>
          <a:p>
            <a:pPr marL="742950" lvl="1" indent="-285750" algn="just" eaLnBrk="1" fontAlgn="auto" hangingPunct="1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Un réactif chiral énantiopure est nécessaire (par ex: le menthol, présent en nature come un seul énantiomère).</a:t>
            </a:r>
          </a:p>
          <a:p>
            <a:pPr marL="742950" lvl="1" indent="-285750" algn="just" eaLnBrk="1" fontAlgn="auto" hangingPunct="1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Les diastéréoisomères obtenus peuvent être séparés par chromatographie (et quantifiés), ou</a:t>
            </a:r>
          </a:p>
          <a:p>
            <a:pPr marL="742950" lvl="1" indent="-285750" algn="just" eaLnBrk="1" fontAlgn="auto" hangingPunct="1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Ils sont discernés par NMR.</a:t>
            </a:r>
          </a:p>
          <a:p>
            <a:pPr algn="just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endParaRPr lang="fr-CH" sz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2055813" y="2786063"/>
          <a:ext cx="5024437" cy="147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0" name="CS ChemDraw Drawing" r:id="rId3" imgW="5024257" imgH="1476375" progId="ChemDraw.Document.6.0">
                  <p:embed/>
                </p:oleObj>
              </mc:Choice>
              <mc:Fallback>
                <p:oleObj name="CS ChemDraw Drawing" r:id="rId3" imgW="5024257" imgH="1476375" progId="ChemDraw.Document.6.0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5813" y="2786063"/>
                        <a:ext cx="5024437" cy="147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819650" y="2390775"/>
            <a:ext cx="4073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400" u="sng">
                <a:latin typeface="Arial" panose="020B0604020202020204" pitchFamily="34" charset="0"/>
                <a:cs typeface="Arial" panose="020B0604020202020204" pitchFamily="34" charset="0"/>
              </a:rPr>
              <a:t>Limitations</a:t>
            </a:r>
            <a:r>
              <a:rPr lang="fr-CH" altLang="en-US" sz="1400">
                <a:latin typeface="Arial" panose="020B0604020202020204" pitchFamily="34" charset="0"/>
                <a:cs typeface="Arial" panose="020B0604020202020204" pitchFamily="34" charset="0"/>
              </a:rPr>
              <a:t>: plus de travail pratique est demandé.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57175" y="4473575"/>
            <a:ext cx="86296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ts val="600"/>
              </a:spcBef>
            </a:pPr>
            <a:r>
              <a:rPr lang="fr-CH" altLang="en-US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Réactifs de shift (NMR): </a:t>
            </a:r>
            <a:r>
              <a:rPr lang="fr-CH" altLang="en-US" sz="1400">
                <a:latin typeface="Arial" panose="020B0604020202020204" pitchFamily="34" charset="0"/>
                <a:cs typeface="Arial" panose="020B0604020202020204" pitchFamily="34" charset="0"/>
              </a:rPr>
              <a:t>Un complexe chiral énatiopure d’un métal de transition est ajouté au mélange; les deux énantiomères forment avec lui d’ultérieures complexes diastéréoisomériques qui sont résolus par NMR (déplacements chimiques différents).</a:t>
            </a:r>
            <a:endParaRPr lang="fr-CH" altLang="en-US" sz="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5421313"/>
            <a:ext cx="20732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819650" y="5276850"/>
            <a:ext cx="42068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400" u="sng">
                <a:latin typeface="Arial" panose="020B0604020202020204" pitchFamily="34" charset="0"/>
                <a:cs typeface="Arial" panose="020B0604020202020204" pitchFamily="34" charset="0"/>
              </a:rPr>
              <a:t>Limitations</a:t>
            </a:r>
            <a:r>
              <a:rPr lang="fr-CH" altLang="en-US" sz="1400">
                <a:latin typeface="Arial" panose="020B0604020202020204" pitchFamily="34" charset="0"/>
                <a:cs typeface="Arial" panose="020B0604020202020204" pitchFamily="34" charset="0"/>
              </a:rPr>
              <a:t>: La molécule analysée doit avoir de groupes coordonnants (alcools, carbonyls, etc.) à proximité du centre chiral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266950" y="6451600"/>
            <a:ext cx="1187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400">
                <a:latin typeface="Arial" panose="020B0604020202020204" pitchFamily="34" charset="0"/>
                <a:cs typeface="Arial" panose="020B0604020202020204" pitchFamily="34" charset="0"/>
              </a:rPr>
              <a:t>Ex.: Eu(hfc)</a:t>
            </a:r>
            <a:r>
              <a:rPr lang="fr-CH" altLang="en-US" sz="1400" baseline="-25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901825" y="2757488"/>
            <a:ext cx="5322888" cy="154463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535113" y="5256213"/>
            <a:ext cx="2651125" cy="151765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20" grpId="0"/>
      <p:bldP spid="19" grpId="0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4"/>
          <p:cNvSpPr>
            <a:spLocks noChangeShapeType="1"/>
          </p:cNvSpPr>
          <p:nvPr/>
        </p:nvSpPr>
        <p:spPr bwMode="auto">
          <a:xfrm>
            <a:off x="319088" y="619125"/>
            <a:ext cx="84978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16387" name="Slide Number Placeholder 25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A87C2C2-51D2-42A0-9733-AE3AD8A146F9}" type="slidenum">
              <a:rPr lang="en-US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16388" name="Rectangle 1"/>
          <p:cNvSpPr>
            <a:spLocks noChangeArrowheads="1"/>
          </p:cNvSpPr>
          <p:nvPr/>
        </p:nvSpPr>
        <p:spPr bwMode="auto">
          <a:xfrm>
            <a:off x="0" y="136525"/>
            <a:ext cx="201613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n-US" sz="600"/>
              <a:t> </a:t>
            </a:r>
            <a:endParaRPr lang="fr-FR" altLang="en-US" sz="1800">
              <a:latin typeface="Arial" panose="020B0604020202020204" pitchFamily="34" charset="0"/>
            </a:endParaRPr>
          </a:p>
        </p:txBody>
      </p:sp>
      <p:sp>
        <p:nvSpPr>
          <p:cNvPr id="16389" name="Rectangle 2"/>
          <p:cNvSpPr>
            <a:spLocks noChangeArrowheads="1"/>
          </p:cNvSpPr>
          <p:nvPr/>
        </p:nvSpPr>
        <p:spPr bwMode="auto">
          <a:xfrm>
            <a:off x="152400" y="288925"/>
            <a:ext cx="201613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n-US" sz="600"/>
              <a:t> </a:t>
            </a:r>
            <a:endParaRPr lang="fr-FR" altLang="en-US" sz="1800">
              <a:latin typeface="Arial" panose="020B0604020202020204" pitchFamily="34" charset="0"/>
            </a:endParaRPr>
          </a:p>
        </p:txBody>
      </p:sp>
      <p:sp>
        <p:nvSpPr>
          <p:cNvPr id="16390" name="Rectangle 9"/>
          <p:cNvSpPr>
            <a:spLocks noChangeArrowheads="1"/>
          </p:cNvSpPr>
          <p:nvPr/>
        </p:nvSpPr>
        <p:spPr bwMode="auto">
          <a:xfrm>
            <a:off x="1087438" y="120650"/>
            <a:ext cx="698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fr-CH" altLang="en-US" sz="2400" b="1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2.2 Génération de composés énantiopures</a:t>
            </a:r>
            <a:endParaRPr lang="en-US" altLang="en-US" sz="2400" b="1" i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391" name="Rectangle 13"/>
          <p:cNvSpPr>
            <a:spLocks noChangeArrowheads="1"/>
          </p:cNvSpPr>
          <p:nvPr/>
        </p:nvSpPr>
        <p:spPr bwMode="auto">
          <a:xfrm>
            <a:off x="261938" y="1016000"/>
            <a:ext cx="86280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Rétron:</a:t>
            </a:r>
            <a:r>
              <a:rPr lang="fr-CH" altLang="en-US" sz="1400">
                <a:latin typeface="Arial" panose="020B0604020202020204" pitchFamily="34" charset="0"/>
                <a:cs typeface="Arial" panose="020B0604020202020204" pitchFamily="34" charset="0"/>
              </a:rPr>
              <a:t> sub-unité structurale minime caractéristique identifiable dans le produit qui indique une réaction particulièrement indiquée pour sa synthèse.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200">
                <a:latin typeface="Arial" panose="020B0604020202020204" pitchFamily="34" charset="0"/>
                <a:cs typeface="Arial" panose="020B0604020202020204" pitchFamily="34" charset="0"/>
              </a:rPr>
              <a:t>(Un des buts principaux du cours est de reconnaître les rétrons importants).</a:t>
            </a:r>
          </a:p>
        </p:txBody>
      </p:sp>
      <p:sp>
        <p:nvSpPr>
          <p:cNvPr id="16392" name="Rectangle 15"/>
          <p:cNvSpPr>
            <a:spLocks noChangeArrowheads="1"/>
          </p:cNvSpPr>
          <p:nvPr/>
        </p:nvSpPr>
        <p:spPr bwMode="auto">
          <a:xfrm>
            <a:off x="261938" y="1808163"/>
            <a:ext cx="86280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Synthon:</a:t>
            </a:r>
            <a:r>
              <a:rPr lang="fr-CH" altLang="en-US" sz="1400">
                <a:latin typeface="Arial" panose="020B0604020202020204" pitchFamily="34" charset="0"/>
                <a:cs typeface="Arial" panose="020B0604020202020204" pitchFamily="34" charset="0"/>
              </a:rPr>
              <a:t> molécule fictive ou idéalisée identifiable dans le substrat et dont la représentation symbolise la réactivité.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200">
                <a:latin typeface="Arial" panose="020B0604020202020204" pitchFamily="34" charset="0"/>
                <a:cs typeface="Arial" panose="020B0604020202020204" pitchFamily="34" charset="0"/>
              </a:rPr>
              <a:t>(Important pour la rétrosynthèse).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CH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61938" y="5397500"/>
            <a:ext cx="8709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Réaction stéréosélective: </a:t>
            </a:r>
            <a:r>
              <a:rPr lang="fr-CH" altLang="en-US" sz="1400">
                <a:latin typeface="Arial" panose="020B0604020202020204" pitchFamily="34" charset="0"/>
                <a:cs typeface="Arial" panose="020B0604020202020204" pitchFamily="34" charset="0"/>
              </a:rPr>
              <a:t>Réaction qui génère un certain stéréoisomère avec bonne sélectivité.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61938" y="4835525"/>
            <a:ext cx="8628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Réaction stéréospécifique:</a:t>
            </a:r>
            <a:r>
              <a:rPr lang="fr-CH" altLang="en-US" sz="1400">
                <a:latin typeface="Arial" panose="020B0604020202020204" pitchFamily="34" charset="0"/>
                <a:cs typeface="Arial" panose="020B0604020202020204" pitchFamily="34" charset="0"/>
              </a:rPr>
              <a:t> Réaction qui transforme sélectivement un stéréoisomère du substrat dans un certain stéréoisomère du produit (par exemple: Substitution S</a:t>
            </a:r>
            <a:r>
              <a:rPr lang="fr-CH" altLang="en-US" sz="1400" baseline="-2500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fr-CH" altLang="en-US" sz="1400">
                <a:latin typeface="Arial" panose="020B0604020202020204" pitchFamily="34" charset="0"/>
                <a:cs typeface="Arial" panose="020B0604020202020204" pitchFamily="34" charset="0"/>
              </a:rPr>
              <a:t>2).</a:t>
            </a:r>
          </a:p>
        </p:txBody>
      </p:sp>
      <p:sp>
        <p:nvSpPr>
          <p:cNvPr id="16395" name="TextBox 31"/>
          <p:cNvSpPr txBox="1">
            <a:spLocks noChangeArrowheads="1"/>
          </p:cNvSpPr>
          <p:nvPr/>
        </p:nvSpPr>
        <p:spPr bwMode="auto">
          <a:xfrm>
            <a:off x="2595563" y="684213"/>
            <a:ext cx="39608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Synthèse asymétrique: Quelques définitions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54013" y="5921375"/>
            <a:ext cx="8462962" cy="827088"/>
          </a:xfrm>
          <a:prstGeom prst="rect">
            <a:avLst/>
          </a:prstGeom>
          <a:solidFill>
            <a:srgbClr val="C00000">
              <a:alpha val="15000"/>
            </a:srgb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H"/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207963" y="5921375"/>
            <a:ext cx="88169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Règle pour la génération de la chiralité: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Afin qu’une molécule chirale (énantiopure/enantio-enrichie) soit générer,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une molécule chirale est nécessaire dans le système réactionnel</a:t>
            </a:r>
          </a:p>
        </p:txBody>
      </p:sp>
      <p:grpSp>
        <p:nvGrpSpPr>
          <p:cNvPr id="16398" name="Group 39"/>
          <p:cNvGrpSpPr>
            <a:grpSpLocks/>
          </p:cNvGrpSpPr>
          <p:nvPr/>
        </p:nvGrpSpPr>
        <p:grpSpPr bwMode="auto">
          <a:xfrm>
            <a:off x="1466850" y="2633663"/>
            <a:ext cx="6238875" cy="1931987"/>
            <a:chOff x="1698530" y="2566226"/>
            <a:chExt cx="6238760" cy="1932516"/>
          </a:xfrm>
        </p:grpSpPr>
        <p:graphicFrame>
          <p:nvGraphicFramePr>
            <p:cNvPr id="16400" name="Object 37"/>
            <p:cNvGraphicFramePr>
              <a:graphicFrameLocks noChangeAspect="1"/>
            </p:cNvGraphicFramePr>
            <p:nvPr/>
          </p:nvGraphicFramePr>
          <p:xfrm>
            <a:off x="4390442" y="2566226"/>
            <a:ext cx="3546848" cy="19325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05" name="CS ChemDraw Drawing" r:id="rId3" imgW="3224407" imgH="1756833" progId="ChemDraw.Document.6.0">
                    <p:embed/>
                  </p:oleObj>
                </mc:Choice>
                <mc:Fallback>
                  <p:oleObj name="CS ChemDraw Drawing" r:id="rId3" imgW="3224407" imgH="1756833" progId="ChemDraw.Document.6.0">
                    <p:embed/>
                    <p:pic>
                      <p:nvPicPr>
                        <p:cNvPr id="0" name="Object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90442" y="2566226"/>
                          <a:ext cx="3546848" cy="19325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01" name="TextBox 38"/>
            <p:cNvSpPr txBox="1">
              <a:spLocks noChangeArrowheads="1"/>
            </p:cNvSpPr>
            <p:nvPr/>
          </p:nvSpPr>
          <p:spPr bwMode="auto">
            <a:xfrm>
              <a:off x="1698530" y="3378595"/>
              <a:ext cx="252825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en-US" sz="1400" b="1">
                  <a:latin typeface="Arial" panose="020B0604020202020204" pitchFamily="34" charset="0"/>
                  <a:cs typeface="Arial" panose="020B0604020202020204" pitchFamily="34" charset="0"/>
                </a:rPr>
                <a:t>Ex. Reduction d’une cétone</a:t>
              </a:r>
            </a:p>
          </p:txBody>
        </p:sp>
      </p:grpSp>
      <p:sp>
        <p:nvSpPr>
          <p:cNvPr id="41" name="Rectangle 40"/>
          <p:cNvSpPr/>
          <p:nvPr/>
        </p:nvSpPr>
        <p:spPr>
          <a:xfrm>
            <a:off x="1414463" y="2552700"/>
            <a:ext cx="6327775" cy="205898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37" grpId="0" animBg="1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4"/>
          <p:cNvSpPr>
            <a:spLocks noChangeShapeType="1"/>
          </p:cNvSpPr>
          <p:nvPr/>
        </p:nvSpPr>
        <p:spPr bwMode="auto">
          <a:xfrm>
            <a:off x="319088" y="619125"/>
            <a:ext cx="84978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17411" name="Slide Number Placeholder 25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876C453-5639-4711-858B-21EE13014943}" type="slidenum">
              <a:rPr lang="en-US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17412" name="Rectangle 1"/>
          <p:cNvSpPr>
            <a:spLocks noChangeArrowheads="1"/>
          </p:cNvSpPr>
          <p:nvPr/>
        </p:nvSpPr>
        <p:spPr bwMode="auto">
          <a:xfrm>
            <a:off x="0" y="136525"/>
            <a:ext cx="201613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n-US" sz="600"/>
              <a:t> </a:t>
            </a:r>
            <a:endParaRPr lang="fr-FR" altLang="en-US" sz="1800">
              <a:latin typeface="Arial" panose="020B0604020202020204" pitchFamily="34" charset="0"/>
            </a:endParaRPr>
          </a:p>
        </p:txBody>
      </p:sp>
      <p:sp>
        <p:nvSpPr>
          <p:cNvPr id="17413" name="Rectangle 2"/>
          <p:cNvSpPr>
            <a:spLocks noChangeArrowheads="1"/>
          </p:cNvSpPr>
          <p:nvPr/>
        </p:nvSpPr>
        <p:spPr bwMode="auto">
          <a:xfrm>
            <a:off x="152400" y="288925"/>
            <a:ext cx="201613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n-US" sz="600"/>
              <a:t> </a:t>
            </a:r>
            <a:endParaRPr lang="fr-FR" altLang="en-US" sz="1800">
              <a:latin typeface="Arial" panose="020B0604020202020204" pitchFamily="34" charset="0"/>
            </a:endParaRPr>
          </a:p>
        </p:txBody>
      </p:sp>
      <p:sp>
        <p:nvSpPr>
          <p:cNvPr id="17414" name="Rectangle 9"/>
          <p:cNvSpPr>
            <a:spLocks noChangeArrowheads="1"/>
          </p:cNvSpPr>
          <p:nvPr/>
        </p:nvSpPr>
        <p:spPr bwMode="auto">
          <a:xfrm>
            <a:off x="1087438" y="120650"/>
            <a:ext cx="698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fr-CH" altLang="en-US" sz="2400" b="1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2.2 Génération de composés énantiopures</a:t>
            </a:r>
            <a:endParaRPr lang="en-US" altLang="en-US" sz="2400" b="1" i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415" name="TextBox 31"/>
          <p:cNvSpPr txBox="1">
            <a:spLocks noChangeArrowheads="1"/>
          </p:cNvSpPr>
          <p:nvPr/>
        </p:nvSpPr>
        <p:spPr bwMode="auto">
          <a:xfrm>
            <a:off x="2019300" y="681038"/>
            <a:ext cx="5110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Méthodes pour la synthèse de composés énantio-enrichis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6850" y="1587500"/>
            <a:ext cx="8856663" cy="1057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Utilisation de substrats chiraux (Contrôle du substrat)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La sélectivité est exclusivement induite par la structure du substrat.</a:t>
            </a:r>
          </a:p>
          <a:p>
            <a:pPr algn="just" eaLnBrk="1" fontAlgn="auto" hangingPunct="1">
              <a:spcBef>
                <a:spcPts val="400"/>
              </a:spcBef>
              <a:spcAft>
                <a:spcPts val="0"/>
              </a:spcAft>
              <a:defRPr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Le substrat doit contenir déjà au moins un élément de chiralité. </a:t>
            </a:r>
          </a:p>
          <a:p>
            <a:pPr algn="just" eaLnBrk="1" fontAlgn="auto" hangingPunct="1">
              <a:spcBef>
                <a:spcPts val="400"/>
              </a:spcBef>
              <a:spcAft>
                <a:spcPts val="0"/>
              </a:spcAft>
              <a:defRPr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Un nouvel élément de chiralité est généré → On obtient des </a:t>
            </a:r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diastéreoisomères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réaction diastéréosélective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417" name="TextBox 2"/>
          <p:cNvSpPr txBox="1">
            <a:spLocks noChangeArrowheads="1"/>
          </p:cNvSpPr>
          <p:nvPr/>
        </p:nvSpPr>
        <p:spPr bwMode="auto">
          <a:xfrm>
            <a:off x="0" y="985838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400">
                <a:latin typeface="Arial" panose="020B0604020202020204" pitchFamily="34" charset="0"/>
                <a:cs typeface="Arial" panose="020B0604020202020204" pitchFamily="34" charset="0"/>
              </a:rPr>
              <a:t>La génération de nouveaux éléments de chiralité dans le produit peut être contrôlé grâce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400">
                <a:latin typeface="Arial" panose="020B0604020202020204" pitchFamily="34" charset="0"/>
                <a:cs typeface="Arial" panose="020B0604020202020204" pitchFamily="34" charset="0"/>
              </a:rPr>
              <a:t>aux éléments de chiralité qui sont préalablement présents </a:t>
            </a:r>
            <a:r>
              <a:rPr lang="fr-CH" altLang="en-US" sz="1400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le substrat et/ou dans le réactif (ou par les deux)</a:t>
            </a:r>
            <a:r>
              <a:rPr lang="fr-CH" altLang="en-US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33363" y="6194425"/>
            <a:ext cx="8628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400">
                <a:latin typeface="Arial" panose="020B0604020202020204" pitchFamily="34" charset="0"/>
                <a:cs typeface="Arial" panose="020B0604020202020204" pitchFamily="34" charset="0"/>
              </a:rPr>
              <a:t>L'analyse des facteurs qui influencent la sélectivité avec les alcènes et les carbonyles constitue la plus grosse partie du cours!!!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57200" y="3576638"/>
          <a:ext cx="4276725" cy="1090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0" name="CS ChemDraw Drawing" r:id="rId3" imgW="4277203" imgH="1090789" progId="ChemDraw.Document.6.0">
                  <p:embed/>
                </p:oleObj>
              </mc:Choice>
              <mc:Fallback>
                <p:oleObj name="CS ChemDraw Drawing" r:id="rId3" imgW="4277203" imgH="1090789" progId="ChemDraw.Document.6.0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576638"/>
                        <a:ext cx="4276725" cy="1090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122863" y="3322638"/>
            <a:ext cx="34798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300">
                <a:latin typeface="Arial" panose="020B0604020202020204" pitchFamily="34" charset="0"/>
                <a:cs typeface="Arial" panose="020B0604020202020204" pitchFamily="34" charset="0"/>
              </a:rPr>
              <a:t>Réactif: 	achiral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300">
                <a:latin typeface="Arial" panose="020B0604020202020204" pitchFamily="34" charset="0"/>
                <a:cs typeface="Arial" panose="020B0604020202020204" pitchFamily="34" charset="0"/>
              </a:rPr>
              <a:t>Substrat: 	1 centre chiral (alpha au C=O)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300">
                <a:latin typeface="Arial" panose="020B0604020202020204" pitchFamily="34" charset="0"/>
                <a:cs typeface="Arial" panose="020B0604020202020204" pitchFamily="34" charset="0"/>
              </a:rPr>
              <a:t>Produit: 	- 2 centres chiraux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300">
                <a:latin typeface="Arial" panose="020B0604020202020204" pitchFamily="34" charset="0"/>
                <a:cs typeface="Arial" panose="020B0604020202020204" pitchFamily="34" charset="0"/>
              </a:rPr>
              <a:t>             	  dont 1 formé durant la réaction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300">
                <a:latin typeface="Arial" panose="020B0604020202020204" pitchFamily="34" charset="0"/>
                <a:cs typeface="Arial" panose="020B0604020202020204" pitchFamily="34" charset="0"/>
              </a:rPr>
              <a:t>	- 2 diastéréoisomères formés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300">
                <a:latin typeface="Arial" panose="020B0604020202020204" pitchFamily="34" charset="0"/>
                <a:cs typeface="Arial" panose="020B0604020202020204" pitchFamily="34" charset="0"/>
              </a:rPr>
              <a:t>	  dont un est favorisé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4846638" y="4819650"/>
            <a:ext cx="247650" cy="195263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H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094288" y="4667250"/>
            <a:ext cx="3417887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300">
                <a:latin typeface="Arial" panose="020B0604020202020204" pitchFamily="34" charset="0"/>
                <a:cs typeface="Arial" panose="020B0604020202020204" pitchFamily="34" charset="0"/>
              </a:rPr>
              <a:t>Le centre chiral préexistant dans le substrat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300">
                <a:latin typeface="Arial" panose="020B0604020202020204" pitchFamily="34" charset="0"/>
                <a:cs typeface="Arial" panose="020B0604020202020204" pitchFamily="34" charset="0"/>
              </a:rPr>
              <a:t>influence la trajectoire d’attaque du réactif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42888" y="3148013"/>
            <a:ext cx="8628062" cy="210026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H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33363" y="5322888"/>
            <a:ext cx="86280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b="1"/>
              <a:t>Attention: </a:t>
            </a:r>
            <a:r>
              <a:rPr lang="en-GB" altLang="en-US" sz="1600" b="1">
                <a:solidFill>
                  <a:srgbClr val="FF0000"/>
                </a:solidFill>
              </a:rPr>
              <a:t>configuration relative </a:t>
            </a:r>
            <a:r>
              <a:rPr lang="en-GB" altLang="en-US" sz="1600" b="1" i="1">
                <a:solidFill>
                  <a:srgbClr val="FF0000"/>
                </a:solidFill>
              </a:rPr>
              <a:t>vs</a:t>
            </a:r>
            <a:r>
              <a:rPr lang="en-GB" altLang="en-US" sz="1600" b="1">
                <a:solidFill>
                  <a:srgbClr val="FF0000"/>
                </a:solidFill>
              </a:rPr>
              <a:t> configuration absolue!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/>
              <a:t>Seulement si le substrat est énantiopure les deux diastéréoisomères formées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/>
              <a:t>pourront l’être également </a:t>
            </a:r>
            <a:endParaRPr lang="LID4096" altLang="en-US" sz="160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503363" y="2752725"/>
            <a:ext cx="62436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400">
                <a:latin typeface="Arial" panose="020B0604020202020204" pitchFamily="34" charset="0"/>
                <a:cs typeface="Arial" panose="020B0604020202020204" pitchFamily="34" charset="0"/>
              </a:rPr>
              <a:t>Important: </a:t>
            </a:r>
            <a:r>
              <a:rPr lang="fr-CH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La réaction ne peut pas être exclusivement énantionsélective</a:t>
            </a:r>
          </a:p>
        </p:txBody>
      </p:sp>
      <p:cxnSp>
        <p:nvCxnSpPr>
          <p:cNvPr id="17" name="Connector: Elbow 16"/>
          <p:cNvCxnSpPr>
            <a:endCxn id="14" idx="3"/>
          </p:cNvCxnSpPr>
          <p:nvPr/>
        </p:nvCxnSpPr>
        <p:spPr>
          <a:xfrm rot="10800000" flipV="1">
            <a:off x="7747000" y="2644775"/>
            <a:ext cx="368300" cy="261938"/>
          </a:xfrm>
          <a:prstGeom prst="bentConnector3">
            <a:avLst>
              <a:gd name="adj1" fmla="val -2516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1" grpId="0"/>
      <p:bldP spid="12" grpId="0" animBg="1"/>
      <p:bldP spid="13" grpId="0"/>
      <p:bldP spid="16" grpId="0" animBg="1"/>
      <p:bldP spid="4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4"/>
          <p:cNvSpPr>
            <a:spLocks noChangeShapeType="1"/>
          </p:cNvSpPr>
          <p:nvPr/>
        </p:nvSpPr>
        <p:spPr bwMode="auto">
          <a:xfrm>
            <a:off x="319088" y="619125"/>
            <a:ext cx="84978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18435" name="Slide Number Placeholder 25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9A03C2F-7899-4CA2-959D-FBFA54E0A813}" type="slidenum">
              <a:rPr lang="en-US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18436" name="Rectangle 1"/>
          <p:cNvSpPr>
            <a:spLocks noChangeArrowheads="1"/>
          </p:cNvSpPr>
          <p:nvPr/>
        </p:nvSpPr>
        <p:spPr bwMode="auto">
          <a:xfrm>
            <a:off x="0" y="136525"/>
            <a:ext cx="201613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n-US" sz="600"/>
              <a:t> </a:t>
            </a:r>
            <a:endParaRPr lang="fr-FR" altLang="en-US" sz="1800">
              <a:latin typeface="Arial" panose="020B0604020202020204" pitchFamily="34" charset="0"/>
            </a:endParaRPr>
          </a:p>
        </p:txBody>
      </p:sp>
      <p:sp>
        <p:nvSpPr>
          <p:cNvPr id="18437" name="Rectangle 2"/>
          <p:cNvSpPr>
            <a:spLocks noChangeArrowheads="1"/>
          </p:cNvSpPr>
          <p:nvPr/>
        </p:nvSpPr>
        <p:spPr bwMode="auto">
          <a:xfrm>
            <a:off x="152400" y="288925"/>
            <a:ext cx="201613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n-US" sz="600"/>
              <a:t> </a:t>
            </a:r>
            <a:endParaRPr lang="fr-FR" altLang="en-US" sz="1800">
              <a:latin typeface="Arial" panose="020B0604020202020204" pitchFamily="34" charset="0"/>
            </a:endParaRPr>
          </a:p>
        </p:txBody>
      </p:sp>
      <p:sp>
        <p:nvSpPr>
          <p:cNvPr id="18438" name="Rectangle 9"/>
          <p:cNvSpPr>
            <a:spLocks noChangeArrowheads="1"/>
          </p:cNvSpPr>
          <p:nvPr/>
        </p:nvSpPr>
        <p:spPr bwMode="auto">
          <a:xfrm>
            <a:off x="1087438" y="120650"/>
            <a:ext cx="698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fr-CH" altLang="en-US" sz="2400" b="1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2.2 Génération de composés énantiopures</a:t>
            </a:r>
            <a:endParaRPr lang="en-US" altLang="en-US" sz="2400" b="1" i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439" name="TextBox 31"/>
          <p:cNvSpPr txBox="1">
            <a:spLocks noChangeArrowheads="1"/>
          </p:cNvSpPr>
          <p:nvPr/>
        </p:nvSpPr>
        <p:spPr bwMode="auto">
          <a:xfrm>
            <a:off x="2019300" y="681038"/>
            <a:ext cx="5110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Méthodes pour la synthèse de composés énantio-enrichis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3675" y="1092200"/>
            <a:ext cx="8763000" cy="1770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Utilisation de réactifs chiraux (Contrôle du réactif) </a:t>
            </a:r>
          </a:p>
          <a:p>
            <a:pPr algn="just" eaLnBrk="1" fontAlgn="auto" hangingPunct="1">
              <a:spcBef>
                <a:spcPts val="400"/>
              </a:spcBef>
              <a:spcAft>
                <a:spcPts val="0"/>
              </a:spcAft>
              <a:defRPr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La sélectivité est exclusivement induite par la structure du réactif.</a:t>
            </a:r>
          </a:p>
          <a:p>
            <a:pPr algn="just" eaLnBrk="1" fontAlgn="auto" hangingPunct="1">
              <a:spcBef>
                <a:spcPts val="400"/>
              </a:spcBef>
              <a:spcAft>
                <a:spcPts val="800"/>
              </a:spcAft>
              <a:defRPr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L'élément de chiralité du réactif ne se retrouve pas dans le produit et n'exerce son influence que dans l'état de transition de la réaction.</a:t>
            </a:r>
          </a:p>
          <a:p>
            <a:pPr algn="just" eaLnBrk="1" fontAlgn="auto" hangingPunct="1">
              <a:spcBef>
                <a:spcPts val="1000"/>
              </a:spcBef>
              <a:spcAft>
                <a:spcPts val="0"/>
              </a:spcAft>
              <a:defRPr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1) Le substrat n’est pas chiral. </a:t>
            </a:r>
          </a:p>
          <a:p>
            <a:pPr algn="just" eaLnBrk="1" fontAlgn="auto" hangingPunct="1">
              <a:spcBef>
                <a:spcPts val="400"/>
              </a:spcBef>
              <a:spcAft>
                <a:spcPts val="0"/>
              </a:spcAft>
              <a:defRPr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Un nouvel élément de chiralité est généré → On obtient des énantiomères (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réaction énantionsélective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CH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19088" y="5308600"/>
            <a:ext cx="8658225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fr-CH" altLang="en-US" sz="1400">
                <a:latin typeface="Arial" panose="020B0604020202020204" pitchFamily="34" charset="0"/>
                <a:cs typeface="Arial" panose="020B0604020202020204" pitchFamily="34" charset="0"/>
              </a:rPr>
              <a:t>2) le substrat est chiral. 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fr-CH" altLang="en-US" sz="1400">
                <a:latin typeface="Arial" panose="020B0604020202020204" pitchFamily="34" charset="0"/>
                <a:cs typeface="Arial" panose="020B0604020202020204" pitchFamily="34" charset="0"/>
              </a:rPr>
              <a:t>La réaction est diastéréosélective.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fr-CH" altLang="en-US" sz="1400">
                <a:latin typeface="Arial" panose="020B0604020202020204" pitchFamily="34" charset="0"/>
                <a:cs typeface="Arial" panose="020B0604020202020204" pitchFamily="34" charset="0"/>
              </a:rPr>
              <a:t>Les éléments de chiralité du substrat et du réactif contrôlent la sélectivité (</a:t>
            </a:r>
            <a:r>
              <a:rPr lang="fr-CH" altLang="en-US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 stéréocontrôle</a:t>
            </a:r>
            <a:r>
              <a:rPr lang="fr-CH" altLang="en-US" sz="140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fr-CH" altLang="en-US" sz="1400">
                <a:latin typeface="Arial" panose="020B0604020202020204" pitchFamily="34" charset="0"/>
                <a:cs typeface="Arial" panose="020B0604020202020204" pitchFamily="34" charset="0"/>
              </a:rPr>
              <a:t>Si les influences se renforcent, on parle de "</a:t>
            </a:r>
            <a:r>
              <a:rPr lang="fr-CH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matched case</a:t>
            </a:r>
            <a:r>
              <a:rPr lang="fr-CH" altLang="en-US" sz="1400">
                <a:latin typeface="Arial" panose="020B0604020202020204" pitchFamily="34" charset="0"/>
                <a:cs typeface="Arial" panose="020B0604020202020204" pitchFamily="34" charset="0"/>
              </a:rPr>
              <a:t>", dans le cas contraire de "</a:t>
            </a:r>
            <a:r>
              <a:rPr lang="fr-CH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mismatched case</a:t>
            </a:r>
            <a:r>
              <a:rPr lang="fr-CH" altLang="en-US" sz="1400">
                <a:latin typeface="Arial" panose="020B0604020202020204" pitchFamily="34" charset="0"/>
                <a:cs typeface="Arial" panose="020B0604020202020204" pitchFamily="34" charset="0"/>
              </a:rPr>
              <a:t>".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152400" y="3157538"/>
            <a:ext cx="8850313" cy="1360487"/>
            <a:chOff x="152400" y="2910584"/>
            <a:chExt cx="8849685" cy="1360717"/>
          </a:xfrm>
        </p:grpSpPr>
        <p:graphicFrame>
          <p:nvGraphicFramePr>
            <p:cNvPr id="18444" name="Object 14"/>
            <p:cNvGraphicFramePr>
              <a:graphicFrameLocks noChangeAspect="1"/>
            </p:cNvGraphicFramePr>
            <p:nvPr/>
          </p:nvGraphicFramePr>
          <p:xfrm>
            <a:off x="246063" y="3006578"/>
            <a:ext cx="4327525" cy="969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51" name="CS ChemDraw Drawing" r:id="rId3" imgW="4328042" imgH="970139" progId="ChemDraw.Document.6.0">
                    <p:embed/>
                  </p:oleObj>
                </mc:Choice>
                <mc:Fallback>
                  <p:oleObj name="CS ChemDraw Drawing" r:id="rId3" imgW="4328042" imgH="970139" progId="ChemDraw.Document.6.0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6063" y="3006578"/>
                          <a:ext cx="4327525" cy="9699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45" name="TextBox 16"/>
            <p:cNvSpPr txBox="1">
              <a:spLocks noChangeArrowheads="1"/>
            </p:cNvSpPr>
            <p:nvPr/>
          </p:nvSpPr>
          <p:spPr bwMode="auto">
            <a:xfrm>
              <a:off x="1654039" y="3994302"/>
              <a:ext cx="265329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en-US" sz="1200" b="1">
                  <a:latin typeface="Arial" panose="020B0604020202020204" pitchFamily="34" charset="0"/>
                  <a:cs typeface="Arial" panose="020B0604020202020204" pitchFamily="34" charset="0"/>
                </a:rPr>
                <a:t>(S)-BINAL </a:t>
              </a:r>
              <a:r>
                <a:rPr lang="fr-CH" altLang="en-US" sz="1200">
                  <a:latin typeface="Arial" panose="020B0604020202020204" pitchFamily="34" charset="0"/>
                  <a:cs typeface="Arial" panose="020B0604020202020204" pitchFamily="34" charset="0"/>
                </a:rPr>
                <a:t>(Version chiral du LiAlH</a:t>
              </a:r>
              <a:r>
                <a:rPr lang="fr-CH" altLang="en-US" sz="1200" baseline="-2500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fr-CH" altLang="en-US" sz="120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18446" name="TextBox 19"/>
            <p:cNvSpPr txBox="1">
              <a:spLocks noChangeArrowheads="1"/>
            </p:cNvSpPr>
            <p:nvPr/>
          </p:nvSpPr>
          <p:spPr bwMode="auto">
            <a:xfrm>
              <a:off x="4575873" y="3010672"/>
              <a:ext cx="4426212" cy="89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en-US" sz="1300">
                  <a:latin typeface="Arial" panose="020B0604020202020204" pitchFamily="34" charset="0"/>
                  <a:cs typeface="Arial" panose="020B0604020202020204" pitchFamily="34" charset="0"/>
                </a:rPr>
                <a:t>Réactif: 	chiral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en-US" sz="1300">
                  <a:latin typeface="Arial" panose="020B0604020202020204" pitchFamily="34" charset="0"/>
                  <a:cs typeface="Arial" panose="020B0604020202020204" pitchFamily="34" charset="0"/>
                </a:rPr>
                <a:t>Substrat: 	achiral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en-US" sz="1300">
                  <a:latin typeface="Arial" panose="020B0604020202020204" pitchFamily="34" charset="0"/>
                  <a:cs typeface="Arial" panose="020B0604020202020204" pitchFamily="34" charset="0"/>
                </a:rPr>
                <a:t>Produit: 	- 1 centre chiral formé durant la réaction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en-US" sz="1300">
                  <a:latin typeface="Arial" panose="020B0604020202020204" pitchFamily="34" charset="0"/>
                  <a:cs typeface="Arial" panose="020B0604020202020204" pitchFamily="34" charset="0"/>
                </a:rPr>
                <a:t>	- 2 énantiomères formés dont un est favorisé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52400" y="2910584"/>
              <a:ext cx="8849685" cy="136071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CH"/>
            </a:p>
          </p:txBody>
        </p:sp>
      </p:grp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93675" y="4649788"/>
            <a:ext cx="8942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ts val="400"/>
              </a:spcBef>
              <a:buFontTx/>
              <a:buNone/>
            </a:pPr>
            <a:r>
              <a:rPr lang="fr-CH" altLang="en-US" sz="1400">
                <a:latin typeface="Arial" panose="020B0604020202020204" pitchFamily="34" charset="0"/>
                <a:cs typeface="Arial" panose="020B0604020202020204" pitchFamily="34" charset="0"/>
              </a:rPr>
              <a:t>Plusieurs éléments de chiralité sont générés → On obtient des diastéréoisomères (</a:t>
            </a:r>
            <a:r>
              <a:rPr lang="fr-CH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réaction diastéréosél.</a:t>
            </a:r>
            <a:r>
              <a:rPr lang="fr-CH" altLang="en-US" sz="14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CH" altLang="en-US" sz="1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4"/>
          <p:cNvSpPr>
            <a:spLocks noChangeShapeType="1"/>
          </p:cNvSpPr>
          <p:nvPr/>
        </p:nvSpPr>
        <p:spPr bwMode="auto">
          <a:xfrm>
            <a:off x="319088" y="619125"/>
            <a:ext cx="84978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19459" name="Slide Number Placeholder 25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05A9687-2467-4AAE-A778-BABD6EE7E0FB}" type="slidenum">
              <a:rPr lang="en-US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19460" name="Rectangle 1"/>
          <p:cNvSpPr>
            <a:spLocks noChangeArrowheads="1"/>
          </p:cNvSpPr>
          <p:nvPr/>
        </p:nvSpPr>
        <p:spPr bwMode="auto">
          <a:xfrm>
            <a:off x="0" y="136525"/>
            <a:ext cx="201613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n-US" sz="600"/>
              <a:t> </a:t>
            </a:r>
            <a:endParaRPr lang="fr-FR" altLang="en-US" sz="1800">
              <a:latin typeface="Arial" panose="020B0604020202020204" pitchFamily="34" charset="0"/>
            </a:endParaRPr>
          </a:p>
        </p:txBody>
      </p:sp>
      <p:sp>
        <p:nvSpPr>
          <p:cNvPr id="19461" name="Rectangle 2"/>
          <p:cNvSpPr>
            <a:spLocks noChangeArrowheads="1"/>
          </p:cNvSpPr>
          <p:nvPr/>
        </p:nvSpPr>
        <p:spPr bwMode="auto">
          <a:xfrm>
            <a:off x="152400" y="288925"/>
            <a:ext cx="201613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n-US" sz="600"/>
              <a:t> </a:t>
            </a:r>
            <a:endParaRPr lang="fr-FR" altLang="en-US" sz="1800">
              <a:latin typeface="Arial" panose="020B0604020202020204" pitchFamily="34" charset="0"/>
            </a:endParaRPr>
          </a:p>
        </p:txBody>
      </p:sp>
      <p:sp>
        <p:nvSpPr>
          <p:cNvPr id="19462" name="Rectangle 9"/>
          <p:cNvSpPr>
            <a:spLocks noChangeArrowheads="1"/>
          </p:cNvSpPr>
          <p:nvPr/>
        </p:nvSpPr>
        <p:spPr bwMode="auto">
          <a:xfrm>
            <a:off x="1087438" y="120650"/>
            <a:ext cx="698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fr-CH" altLang="en-US" sz="2400" b="1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2.2 Génération de composés énantiopures</a:t>
            </a:r>
            <a:endParaRPr lang="en-US" altLang="en-US" sz="2400" b="1" i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463" name="TextBox 31"/>
          <p:cNvSpPr txBox="1">
            <a:spLocks noChangeArrowheads="1"/>
          </p:cNvSpPr>
          <p:nvPr/>
        </p:nvSpPr>
        <p:spPr bwMode="auto">
          <a:xfrm>
            <a:off x="2019300" y="681038"/>
            <a:ext cx="5110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Méthodes pour la synthèse de composés énantio-enrichis</a:t>
            </a:r>
          </a:p>
        </p:txBody>
      </p:sp>
      <p:sp>
        <p:nvSpPr>
          <p:cNvPr id="3" name="Rectangle 2"/>
          <p:cNvSpPr/>
          <p:nvPr/>
        </p:nvSpPr>
        <p:spPr>
          <a:xfrm>
            <a:off x="203200" y="1108075"/>
            <a:ext cx="8745538" cy="14779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Utilisation d’un catalyseur chiral (contrôle du catalyseur)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C’est la méthode la plus élégante de générer la stéréosélectivité. 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Efficace seulement si le substrat et/ou le réactif ne réagissent que quand il sont liés au catalyseur. 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Contrôle plus difficile mais plus intéressant pour la recherche moderne. 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Le cours de master «</a:t>
            </a:r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Catalytic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asymmetric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reactions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organic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synthesis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» est entièrement dédié à ce sujet.</a:t>
            </a:r>
          </a:p>
        </p:txBody>
      </p:sp>
      <p:sp>
        <p:nvSpPr>
          <p:cNvPr id="2" name="Rectangle 1"/>
          <p:cNvSpPr/>
          <p:nvPr/>
        </p:nvSpPr>
        <p:spPr>
          <a:xfrm>
            <a:off x="201613" y="2921000"/>
            <a:ext cx="9002712" cy="1616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H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Désymétrisation</a:t>
            </a: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composés avec un plan de symétrie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Si la symétrie est brisée par un réactif chiral → </a:t>
            </a:r>
            <a:r>
              <a:rPr lang="fr-CH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Désymétrisation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 → Produit chiral! 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Désymetrisation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sans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 formation de nouveaux éléments de chiralité → </a:t>
            </a:r>
            <a:r>
              <a:rPr lang="fr-CH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Réaction énantionsélective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Désymétrisation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avec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 formation de nouveaux éléments de chiralité → </a:t>
            </a:r>
            <a:r>
              <a:rPr lang="fr-CH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Réaction </a:t>
            </a:r>
            <a:r>
              <a:rPr lang="fr-CH" sz="1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énantio</a:t>
            </a:r>
            <a:r>
              <a:rPr lang="fr-CH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diastéréosélective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H" sz="1400" dirty="0">
              <a:latin typeface="+mn-l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601788" y="4362450"/>
          <a:ext cx="5934075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2" name="CS ChemDraw Drawing" r:id="rId3" imgW="5394768" imgH="1173131" progId="ChemDraw.Document.6.0">
                  <p:embed/>
                </p:oleObj>
              </mc:Choice>
              <mc:Fallback>
                <p:oleObj name="CS ChemDraw Drawing" r:id="rId3" imgW="5394768" imgH="1173131" progId="ChemDraw.Document.6.0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1788" y="4362450"/>
                        <a:ext cx="5934075" cy="129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998538" y="4259263"/>
            <a:ext cx="7151687" cy="14986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H"/>
          </a:p>
        </p:txBody>
      </p:sp>
      <p:sp>
        <p:nvSpPr>
          <p:cNvPr id="9" name="CasellaDiTesto 8"/>
          <p:cNvSpPr txBox="1">
            <a:spLocks noChangeArrowheads="1"/>
          </p:cNvSpPr>
          <p:nvPr/>
        </p:nvSpPr>
        <p:spPr bwMode="auto">
          <a:xfrm>
            <a:off x="319088" y="5969000"/>
            <a:ext cx="6511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400">
                <a:latin typeface="Arial" panose="020B0604020202020204" pitchFamily="34" charset="0"/>
                <a:cs typeface="Arial" panose="020B0604020202020204" pitchFamily="34" charset="0"/>
              </a:rPr>
              <a:t>Les composés </a:t>
            </a:r>
            <a:r>
              <a:rPr lang="fr-CH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meso</a:t>
            </a:r>
            <a:r>
              <a:rPr lang="fr-CH" altLang="en-US" sz="1400">
                <a:latin typeface="Arial" panose="020B0604020202020204" pitchFamily="34" charset="0"/>
                <a:cs typeface="Arial" panose="020B0604020202020204" pitchFamily="34" charset="0"/>
              </a:rPr>
              <a:t> sont souvent utiles dans des réactions de désymétrization.</a:t>
            </a:r>
            <a:endParaRPr lang="fr-CH" alt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4"/>
          <p:cNvSpPr>
            <a:spLocks noChangeShapeType="1"/>
          </p:cNvSpPr>
          <p:nvPr/>
        </p:nvSpPr>
        <p:spPr bwMode="auto">
          <a:xfrm>
            <a:off x="319088" y="619125"/>
            <a:ext cx="84978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20483" name="Slide Number Placeholder 25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25EA6B1-C80D-45FE-9AF5-D2FEBA704B9E}" type="slidenum">
              <a:rPr lang="en-US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20484" name="Rectangle 1"/>
          <p:cNvSpPr>
            <a:spLocks noChangeArrowheads="1"/>
          </p:cNvSpPr>
          <p:nvPr/>
        </p:nvSpPr>
        <p:spPr bwMode="auto">
          <a:xfrm>
            <a:off x="0" y="136525"/>
            <a:ext cx="201613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n-US" sz="600"/>
              <a:t> </a:t>
            </a:r>
            <a:endParaRPr lang="fr-FR" altLang="en-US" sz="1800">
              <a:latin typeface="Arial" panose="020B0604020202020204" pitchFamily="34" charset="0"/>
            </a:endParaRPr>
          </a:p>
        </p:txBody>
      </p:sp>
      <p:sp>
        <p:nvSpPr>
          <p:cNvPr id="20485" name="Rectangle 2"/>
          <p:cNvSpPr>
            <a:spLocks noChangeArrowheads="1"/>
          </p:cNvSpPr>
          <p:nvPr/>
        </p:nvSpPr>
        <p:spPr bwMode="auto">
          <a:xfrm>
            <a:off x="152400" y="288925"/>
            <a:ext cx="201613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n-US" sz="600"/>
              <a:t> </a:t>
            </a:r>
            <a:endParaRPr lang="fr-FR" altLang="en-US" sz="1800">
              <a:latin typeface="Arial" panose="020B0604020202020204" pitchFamily="34" charset="0"/>
            </a:endParaRPr>
          </a:p>
        </p:txBody>
      </p:sp>
      <p:sp>
        <p:nvSpPr>
          <p:cNvPr id="20486" name="Rectangle 9"/>
          <p:cNvSpPr>
            <a:spLocks noChangeArrowheads="1"/>
          </p:cNvSpPr>
          <p:nvPr/>
        </p:nvSpPr>
        <p:spPr bwMode="auto">
          <a:xfrm>
            <a:off x="1087438" y="120650"/>
            <a:ext cx="698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fr-CH" altLang="en-US" sz="2400" b="1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2.2 Génération de composés énantiopures</a:t>
            </a:r>
            <a:endParaRPr lang="en-US" altLang="en-US" sz="2400" b="1" i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487" name="TextBox 31"/>
          <p:cNvSpPr txBox="1">
            <a:spLocks noChangeArrowheads="1"/>
          </p:cNvSpPr>
          <p:nvPr/>
        </p:nvSpPr>
        <p:spPr bwMode="auto">
          <a:xfrm>
            <a:off x="3900488" y="681038"/>
            <a:ext cx="13477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chiral pool</a:t>
            </a:r>
          </a:p>
        </p:txBody>
      </p:sp>
      <p:graphicFrame>
        <p:nvGraphicFramePr>
          <p:cNvPr id="20488" name="Object 11"/>
          <p:cNvGraphicFramePr>
            <a:graphicFrameLocks noChangeAspect="1"/>
          </p:cNvGraphicFramePr>
          <p:nvPr/>
        </p:nvGraphicFramePr>
        <p:xfrm>
          <a:off x="534988" y="1108075"/>
          <a:ext cx="8074025" cy="528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3" name="CS ChemDraw Drawing" r:id="rId3" imgW="8623957" imgH="5647619" progId="ChemDraw.Document.6.0">
                  <p:embed/>
                </p:oleObj>
              </mc:Choice>
              <mc:Fallback>
                <p:oleObj name="CS ChemDraw Drawing" r:id="rId3" imgW="8623957" imgH="5647619" progId="ChemDraw.Document.6.0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1108075"/>
                        <a:ext cx="8074025" cy="528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Down Arrow 12"/>
          <p:cNvSpPr/>
          <p:nvPr/>
        </p:nvSpPr>
        <p:spPr>
          <a:xfrm rot="20473018">
            <a:off x="2246313" y="2082800"/>
            <a:ext cx="277812" cy="300038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4"/>
          <p:cNvSpPr>
            <a:spLocks noChangeShapeType="1"/>
          </p:cNvSpPr>
          <p:nvPr/>
        </p:nvSpPr>
        <p:spPr bwMode="auto">
          <a:xfrm>
            <a:off x="319088" y="619125"/>
            <a:ext cx="84978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21507" name="Slide Number Placeholder 25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2476D64-1589-4930-BE8D-F037B634735A}" type="slidenum">
              <a:rPr lang="en-US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21508" name="Rectangle 1"/>
          <p:cNvSpPr>
            <a:spLocks noChangeArrowheads="1"/>
          </p:cNvSpPr>
          <p:nvPr/>
        </p:nvSpPr>
        <p:spPr bwMode="auto">
          <a:xfrm>
            <a:off x="0" y="136525"/>
            <a:ext cx="201613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n-US" sz="600"/>
              <a:t> </a:t>
            </a:r>
            <a:endParaRPr lang="fr-FR" altLang="en-US" sz="1800">
              <a:latin typeface="Arial" panose="020B0604020202020204" pitchFamily="34" charset="0"/>
            </a:endParaRPr>
          </a:p>
        </p:txBody>
      </p:sp>
      <p:sp>
        <p:nvSpPr>
          <p:cNvPr id="21509" name="Rectangle 2"/>
          <p:cNvSpPr>
            <a:spLocks noChangeArrowheads="1"/>
          </p:cNvSpPr>
          <p:nvPr/>
        </p:nvSpPr>
        <p:spPr bwMode="auto">
          <a:xfrm>
            <a:off x="152400" y="288925"/>
            <a:ext cx="201613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n-US" sz="600"/>
              <a:t> </a:t>
            </a:r>
            <a:endParaRPr lang="fr-FR" altLang="en-US" sz="1800">
              <a:latin typeface="Arial" panose="020B0604020202020204" pitchFamily="34" charset="0"/>
            </a:endParaRPr>
          </a:p>
        </p:txBody>
      </p:sp>
      <p:sp>
        <p:nvSpPr>
          <p:cNvPr id="21510" name="Rectangle 9"/>
          <p:cNvSpPr>
            <a:spLocks noChangeArrowheads="1"/>
          </p:cNvSpPr>
          <p:nvPr/>
        </p:nvSpPr>
        <p:spPr bwMode="auto">
          <a:xfrm>
            <a:off x="1087438" y="120650"/>
            <a:ext cx="698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fr-CH" altLang="en-US" sz="2400" b="1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2.2 Génération de composés énantiopures</a:t>
            </a:r>
            <a:endParaRPr lang="en-US" altLang="en-US" sz="2400" b="1" i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511" name="TextBox 31"/>
          <p:cNvSpPr txBox="1">
            <a:spLocks noChangeArrowheads="1"/>
          </p:cNvSpPr>
          <p:nvPr/>
        </p:nvSpPr>
        <p:spPr bwMode="auto">
          <a:xfrm>
            <a:off x="2906713" y="681038"/>
            <a:ext cx="3335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Résolution de mélanges racémiques </a:t>
            </a:r>
          </a:p>
        </p:txBody>
      </p:sp>
      <p:sp>
        <p:nvSpPr>
          <p:cNvPr id="21512" name="Rectangle 2"/>
          <p:cNvSpPr>
            <a:spLocks noChangeArrowheads="1"/>
          </p:cNvSpPr>
          <p:nvPr/>
        </p:nvSpPr>
        <p:spPr bwMode="auto">
          <a:xfrm>
            <a:off x="665163" y="1068388"/>
            <a:ext cx="78200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400">
                <a:latin typeface="Arial" panose="020B0604020202020204" pitchFamily="34" charset="0"/>
                <a:cs typeface="Arial" panose="020B0604020202020204" pitchFamily="34" charset="0"/>
              </a:rPr>
              <a:t>La synthèse racémique est toujours plus facile qu'une synthèse asymétrique. </a:t>
            </a:r>
          </a:p>
        </p:txBody>
      </p:sp>
      <p:sp>
        <p:nvSpPr>
          <p:cNvPr id="21513" name="TextBox 8"/>
          <p:cNvSpPr txBox="1">
            <a:spLocks noChangeArrowheads="1"/>
          </p:cNvSpPr>
          <p:nvPr/>
        </p:nvSpPr>
        <p:spPr bwMode="auto">
          <a:xfrm>
            <a:off x="588963" y="1592263"/>
            <a:ext cx="7969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400">
                <a:latin typeface="Arial" panose="020B0604020202020204" pitchFamily="34" charset="0"/>
                <a:cs typeface="Arial" panose="020B0604020202020204" pitchFamily="34" charset="0"/>
              </a:rPr>
              <a:t>Méthode importante pour obtenir un composé énantiopure: </a:t>
            </a:r>
            <a:r>
              <a:rPr lang="fr-CH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Séparation d’un mélange racémique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4440238" y="1385888"/>
            <a:ext cx="269875" cy="19685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H"/>
          </a:p>
        </p:txBody>
      </p:sp>
      <p:sp>
        <p:nvSpPr>
          <p:cNvPr id="21515" name="TextBox 14"/>
          <p:cNvSpPr txBox="1">
            <a:spLocks noChangeArrowheads="1"/>
          </p:cNvSpPr>
          <p:nvPr/>
        </p:nvSpPr>
        <p:spPr bwMode="auto">
          <a:xfrm>
            <a:off x="1624013" y="1898650"/>
            <a:ext cx="59055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300">
                <a:latin typeface="Arial" panose="020B0604020202020204" pitchFamily="34" charset="0"/>
                <a:cs typeface="Arial" panose="020B0604020202020204" pitchFamily="34" charset="0"/>
              </a:rPr>
              <a:t>Utile surtout sur l’échelle industrielle, si un énantiomère est de valeur élevée! </a:t>
            </a:r>
          </a:p>
        </p:txBody>
      </p:sp>
      <p:grpSp>
        <p:nvGrpSpPr>
          <p:cNvPr id="21516" name="Group 18"/>
          <p:cNvGrpSpPr>
            <a:grpSpLocks/>
          </p:cNvGrpSpPr>
          <p:nvPr/>
        </p:nvGrpSpPr>
        <p:grpSpPr bwMode="auto">
          <a:xfrm>
            <a:off x="715963" y="2595563"/>
            <a:ext cx="7713662" cy="739775"/>
            <a:chOff x="845820" y="2596178"/>
            <a:chExt cx="7712608" cy="738664"/>
          </a:xfrm>
        </p:grpSpPr>
        <p:sp>
          <p:nvSpPr>
            <p:cNvPr id="21525" name="TextBox 15"/>
            <p:cNvSpPr txBox="1">
              <a:spLocks noChangeArrowheads="1"/>
            </p:cNvSpPr>
            <p:nvPr/>
          </p:nvSpPr>
          <p:spPr bwMode="auto">
            <a:xfrm>
              <a:off x="845820" y="2596178"/>
              <a:ext cx="175560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en-US" sz="1400">
                  <a:latin typeface="Arial" panose="020B0604020202020204" pitchFamily="34" charset="0"/>
                  <a:cs typeface="Arial" panose="020B0604020202020204" pitchFamily="34" charset="0"/>
                </a:rPr>
                <a:t>Mélange racémique</a:t>
              </a:r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2821987" y="2667508"/>
              <a:ext cx="279362" cy="207651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CH"/>
            </a:p>
          </p:txBody>
        </p:sp>
        <p:sp>
          <p:nvSpPr>
            <p:cNvPr id="21527" name="TextBox 19"/>
            <p:cNvSpPr txBox="1">
              <a:spLocks noChangeArrowheads="1"/>
            </p:cNvSpPr>
            <p:nvPr/>
          </p:nvSpPr>
          <p:spPr bwMode="auto">
            <a:xfrm>
              <a:off x="3321778" y="2596178"/>
              <a:ext cx="243207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en-US" sz="1400">
                  <a:latin typeface="Arial" panose="020B0604020202020204" pitchFamily="34" charset="0"/>
                  <a:cs typeface="Arial" panose="020B0604020202020204" pitchFamily="34" charset="0"/>
                </a:rPr>
                <a:t>Séparation des énantiomère</a:t>
              </a:r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5974331" y="2667508"/>
              <a:ext cx="279362" cy="207651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CH"/>
            </a:p>
          </p:txBody>
        </p:sp>
        <p:sp>
          <p:nvSpPr>
            <p:cNvPr id="21529" name="TextBox 17"/>
            <p:cNvSpPr txBox="1">
              <a:spLocks noChangeArrowheads="1"/>
            </p:cNvSpPr>
            <p:nvPr/>
          </p:nvSpPr>
          <p:spPr bwMode="auto">
            <a:xfrm>
              <a:off x="6474203" y="2596178"/>
              <a:ext cx="2084225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en-US" sz="1400">
                  <a:latin typeface="Arial" panose="020B0604020202020204" pitchFamily="34" charset="0"/>
                  <a:cs typeface="Arial" panose="020B0604020202020204" pitchFamily="34" charset="0"/>
                </a:rPr>
                <a:t>Enantiomère précieux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en-US" sz="140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en-US" sz="1400">
                  <a:latin typeface="Arial" panose="020B0604020202020204" pitchFamily="34" charset="0"/>
                  <a:cs typeface="Arial" panose="020B0604020202020204" pitchFamily="34" charset="0"/>
                </a:rPr>
                <a:t>Enantiomère non désiré</a:t>
              </a:r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6283325" y="3041650"/>
            <a:ext cx="2214563" cy="293688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H"/>
          </a:p>
        </p:txBody>
      </p:sp>
      <p:cxnSp>
        <p:nvCxnSpPr>
          <p:cNvPr id="24" name="Elbow Connector 23"/>
          <p:cNvCxnSpPr>
            <a:stCxn id="22" idx="1"/>
          </p:cNvCxnSpPr>
          <p:nvPr/>
        </p:nvCxnSpPr>
        <p:spPr>
          <a:xfrm rot="10800000">
            <a:off x="1624013" y="2962275"/>
            <a:ext cx="4659312" cy="225425"/>
          </a:xfrm>
          <a:prstGeom prst="bentConnector3">
            <a:avLst>
              <a:gd name="adj1" fmla="val 100041"/>
            </a:avLst>
          </a:prstGeom>
          <a:ln w="158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9" name="TextBox 28"/>
          <p:cNvSpPr txBox="1">
            <a:spLocks noChangeArrowheads="1"/>
          </p:cNvSpPr>
          <p:nvPr/>
        </p:nvSpPr>
        <p:spPr bwMode="auto">
          <a:xfrm>
            <a:off x="3502025" y="3152775"/>
            <a:ext cx="119538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300" i="1">
                <a:latin typeface="Arial" panose="020B0604020202020204" pitchFamily="34" charset="0"/>
                <a:cs typeface="Arial" panose="020B0604020202020204" pitchFamily="34" charset="0"/>
              </a:rPr>
              <a:t>Racémisation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54000" y="3751263"/>
            <a:ext cx="5640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fr-CH" altLang="en-US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Séparation par cristallisation spontanée ou par entraînement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54000" y="4043363"/>
            <a:ext cx="6183313" cy="738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Possible si l’énantiomère pure est: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Cristallin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Plus stable en tant que cristal que les cristaux racémique (situation rare) 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2036763" y="5441950"/>
          <a:ext cx="5065712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3" name="CS ChemDraw Drawing" r:id="rId3" imgW="4823372" imgH="303036" progId="ChemDraw.Document.6.0">
                  <p:embed/>
                </p:oleObj>
              </mc:Choice>
              <mc:Fallback>
                <p:oleObj name="CS ChemDraw Drawing" r:id="rId3" imgW="4823372" imgH="303036" progId="ChemDraw.Document.6.0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6763" y="5441950"/>
                        <a:ext cx="5065712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725488" y="5880100"/>
            <a:ext cx="770413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400">
                <a:latin typeface="Arial" panose="020B0604020202020204" pitchFamily="34" charset="0"/>
                <a:cs typeface="Arial" panose="020B0604020202020204" pitchFamily="34" charset="0"/>
              </a:rPr>
              <a:t>Méthode utilisée par Pasteur pour la séparation manuelle des énantiomères de l’acide tartrique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CH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400">
                <a:latin typeface="Arial" panose="020B0604020202020204" pitchFamily="34" charset="0"/>
                <a:cs typeface="Arial" panose="020B0604020202020204" pitchFamily="34" charset="0"/>
              </a:rPr>
              <a:t>Rendements faibles (quelques %)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27075" y="4919663"/>
            <a:ext cx="77041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400">
                <a:latin typeface="Arial" panose="020B0604020202020204" pitchFamily="34" charset="0"/>
                <a:cs typeface="Arial" panose="020B0604020202020204" pitchFamily="34" charset="0"/>
              </a:rPr>
              <a:t>L’ajoute d’un cristal d’un énantiomère pure peut faciliter le processus (entraîne la cristallisation)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5" grpId="0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4"/>
          <p:cNvSpPr>
            <a:spLocks noChangeShapeType="1"/>
          </p:cNvSpPr>
          <p:nvPr/>
        </p:nvSpPr>
        <p:spPr bwMode="auto">
          <a:xfrm>
            <a:off x="319088" y="619125"/>
            <a:ext cx="84978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22531" name="Slide Number Placeholder 25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AAD9DE5-9E9A-44A4-93F5-1A6418C26DB9}" type="slidenum">
              <a:rPr lang="en-US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22532" name="Rectangle 1"/>
          <p:cNvSpPr>
            <a:spLocks noChangeArrowheads="1"/>
          </p:cNvSpPr>
          <p:nvPr/>
        </p:nvSpPr>
        <p:spPr bwMode="auto">
          <a:xfrm>
            <a:off x="0" y="136525"/>
            <a:ext cx="201613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n-US" sz="600"/>
              <a:t> </a:t>
            </a:r>
            <a:endParaRPr lang="fr-FR" altLang="en-US" sz="1800">
              <a:latin typeface="Arial" panose="020B0604020202020204" pitchFamily="34" charset="0"/>
            </a:endParaRPr>
          </a:p>
        </p:txBody>
      </p:sp>
      <p:sp>
        <p:nvSpPr>
          <p:cNvPr id="22533" name="Rectangle 2"/>
          <p:cNvSpPr>
            <a:spLocks noChangeArrowheads="1"/>
          </p:cNvSpPr>
          <p:nvPr/>
        </p:nvSpPr>
        <p:spPr bwMode="auto">
          <a:xfrm>
            <a:off x="152400" y="288925"/>
            <a:ext cx="201613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n-US" sz="600"/>
              <a:t> </a:t>
            </a:r>
            <a:endParaRPr lang="fr-FR" altLang="en-US" sz="1800">
              <a:latin typeface="Arial" panose="020B0604020202020204" pitchFamily="34" charset="0"/>
            </a:endParaRPr>
          </a:p>
        </p:txBody>
      </p:sp>
      <p:sp>
        <p:nvSpPr>
          <p:cNvPr id="22534" name="Rectangle 9"/>
          <p:cNvSpPr>
            <a:spLocks noChangeArrowheads="1"/>
          </p:cNvSpPr>
          <p:nvPr/>
        </p:nvSpPr>
        <p:spPr bwMode="auto">
          <a:xfrm>
            <a:off x="1087438" y="120650"/>
            <a:ext cx="698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fr-CH" altLang="en-US" sz="2400" b="1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2.2 Génération de composés énantiopures</a:t>
            </a:r>
            <a:endParaRPr lang="en-US" altLang="en-US" sz="2400" b="1" i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535" name="TextBox 31"/>
          <p:cNvSpPr txBox="1">
            <a:spLocks noChangeArrowheads="1"/>
          </p:cNvSpPr>
          <p:nvPr/>
        </p:nvSpPr>
        <p:spPr bwMode="auto">
          <a:xfrm>
            <a:off x="2906713" y="681038"/>
            <a:ext cx="3335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Résolution de mélanges racémiques </a:t>
            </a:r>
          </a:p>
        </p:txBody>
      </p:sp>
      <p:sp>
        <p:nvSpPr>
          <p:cNvPr id="22536" name="Rectangle 1"/>
          <p:cNvSpPr>
            <a:spLocks noChangeArrowheads="1"/>
          </p:cNvSpPr>
          <p:nvPr/>
        </p:nvSpPr>
        <p:spPr bwMode="auto">
          <a:xfrm>
            <a:off x="261938" y="1109663"/>
            <a:ext cx="5614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fr-CH" altLang="en-US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Résolution par formation de diastéréoisomères</a:t>
            </a:r>
          </a:p>
        </p:txBody>
      </p:sp>
      <p:graphicFrame>
        <p:nvGraphicFramePr>
          <p:cNvPr id="22537" name="Object 3"/>
          <p:cNvGraphicFramePr>
            <a:graphicFrameLocks noChangeAspect="1"/>
          </p:cNvGraphicFramePr>
          <p:nvPr/>
        </p:nvGraphicFramePr>
        <p:xfrm>
          <a:off x="1692275" y="2735263"/>
          <a:ext cx="5767388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0" name="CS ChemDraw Drawing" r:id="rId3" imgW="5492049" imgH="801158" progId="ChemDraw.Document.6.0">
                  <p:embed/>
                </p:oleObj>
              </mc:Choice>
              <mc:Fallback>
                <p:oleObj name="CS ChemDraw Drawing" r:id="rId3" imgW="5492049" imgH="801158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2735263"/>
                        <a:ext cx="5767388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8" name="TextBox 7"/>
          <p:cNvSpPr txBox="1">
            <a:spLocks noChangeArrowheads="1"/>
          </p:cNvSpPr>
          <p:nvPr/>
        </p:nvSpPr>
        <p:spPr bwMode="auto">
          <a:xfrm flipH="1">
            <a:off x="261938" y="1395413"/>
            <a:ext cx="79025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400">
                <a:latin typeface="Arial" panose="020B0604020202020204" pitchFamily="34" charset="0"/>
                <a:cs typeface="Arial" panose="020B0604020202020204" pitchFamily="34" charset="0"/>
              </a:rPr>
              <a:t>Les deux énantiomère du mélange racémique sont faits réagir avec un réactif chiral énantiopure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400">
                <a:latin typeface="Arial" panose="020B0604020202020204" pitchFamily="34" charset="0"/>
                <a:cs typeface="Arial" panose="020B0604020202020204" pitchFamily="34" charset="0"/>
              </a:rPr>
              <a:t>→ Deux diastéréoisomères sont obtenus = faciles à séparer (chromatographie ou cristallisation)</a:t>
            </a: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2000250" y="2147888"/>
            <a:ext cx="5165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400">
                <a:latin typeface="Arial" panose="020B0604020202020204" pitchFamily="34" charset="0"/>
                <a:cs typeface="Arial" panose="020B0604020202020204" pitchFamily="34" charset="0"/>
              </a:rPr>
              <a:t>Une troisième étape est nécessaire pour retirer le  réactif chiral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23838" y="3836988"/>
            <a:ext cx="870426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fr-CH" altLang="en-US" sz="1400">
                <a:latin typeface="Arial" panose="020B0604020202020204" pitchFamily="34" charset="0"/>
                <a:cs typeface="Arial" panose="020B0604020202020204" pitchFamily="34" charset="0"/>
              </a:rPr>
              <a:t>La formation des diastéréoisomères par liaison covalente n'est pas toujours nécessaire. </a:t>
            </a:r>
          </a:p>
          <a:p>
            <a:pPr algn="ctr"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fr-CH" altLang="en-US" sz="1400">
                <a:latin typeface="Arial" panose="020B0604020202020204" pitchFamily="34" charset="0"/>
                <a:cs typeface="Arial" panose="020B0604020202020204" pitchFamily="34" charset="0"/>
              </a:rPr>
              <a:t>Formation de sels diastéréomériques (pour les amines ou les acides)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927100" y="4583113"/>
            <a:ext cx="2611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Ex. Séparation des diamines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1608138" y="4848225"/>
          <a:ext cx="5926137" cy="182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1" name="CS ChemDraw Drawing" r:id="rId5" imgW="5926301" imgH="1823861" progId="ChemDraw.Document.6.0">
                  <p:embed/>
                </p:oleObj>
              </mc:Choice>
              <mc:Fallback>
                <p:oleObj name="CS ChemDraw Drawing" r:id="rId5" imgW="5926301" imgH="1823861" progId="ChemDraw.Document.6.0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8138" y="4848225"/>
                        <a:ext cx="5926137" cy="182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/>
          <p:cNvSpPr/>
          <p:nvPr/>
        </p:nvSpPr>
        <p:spPr>
          <a:xfrm>
            <a:off x="927100" y="4583113"/>
            <a:ext cx="7294563" cy="213201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25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65888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BD2681D-ACF0-49E9-A051-71C77EB66A42}" type="slidenum">
              <a:rPr lang="en-US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5123" name="Line 4"/>
          <p:cNvSpPr>
            <a:spLocks noChangeShapeType="1"/>
          </p:cNvSpPr>
          <p:nvPr/>
        </p:nvSpPr>
        <p:spPr bwMode="auto">
          <a:xfrm>
            <a:off x="322263" y="2589213"/>
            <a:ext cx="84994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5124" name="Rectangle 6"/>
          <p:cNvSpPr>
            <a:spLocks noChangeArrowheads="1"/>
          </p:cNvSpPr>
          <p:nvPr/>
        </p:nvSpPr>
        <p:spPr bwMode="auto">
          <a:xfrm>
            <a:off x="322263" y="2041525"/>
            <a:ext cx="731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2400" b="1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Synthèse Asymétrique - Introduction </a:t>
            </a:r>
            <a:endParaRPr lang="en-US" altLang="en-US" sz="2400" b="1" i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125" name="Rectangle 8"/>
          <p:cNvSpPr>
            <a:spLocks noChangeArrowheads="1"/>
          </p:cNvSpPr>
          <p:nvPr/>
        </p:nvSpPr>
        <p:spPr bwMode="auto">
          <a:xfrm>
            <a:off x="322263" y="2713038"/>
            <a:ext cx="7315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fr-CH" altLang="en-US" sz="2400" b="1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1.2 Le défi du Discodermolide</a:t>
            </a:r>
            <a:endParaRPr lang="en-US" altLang="en-US" sz="2400" b="1" i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Line 4"/>
          <p:cNvSpPr>
            <a:spLocks noChangeShapeType="1"/>
          </p:cNvSpPr>
          <p:nvPr/>
        </p:nvSpPr>
        <p:spPr bwMode="auto">
          <a:xfrm>
            <a:off x="319088" y="619125"/>
            <a:ext cx="84978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23555" name="Slide Number Placeholder 25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2FD433B-4DA2-425D-9DFE-16311FCBF20F}" type="slidenum">
              <a:rPr lang="en-US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23556" name="Rectangle 1"/>
          <p:cNvSpPr>
            <a:spLocks noChangeArrowheads="1"/>
          </p:cNvSpPr>
          <p:nvPr/>
        </p:nvSpPr>
        <p:spPr bwMode="auto">
          <a:xfrm>
            <a:off x="0" y="136525"/>
            <a:ext cx="201613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n-US" sz="600"/>
              <a:t> </a:t>
            </a:r>
            <a:endParaRPr lang="fr-FR" altLang="en-US" sz="1800">
              <a:latin typeface="Arial" panose="020B0604020202020204" pitchFamily="34" charset="0"/>
            </a:endParaRPr>
          </a:p>
        </p:txBody>
      </p:sp>
      <p:sp>
        <p:nvSpPr>
          <p:cNvPr id="23557" name="Rectangle 2"/>
          <p:cNvSpPr>
            <a:spLocks noChangeArrowheads="1"/>
          </p:cNvSpPr>
          <p:nvPr/>
        </p:nvSpPr>
        <p:spPr bwMode="auto">
          <a:xfrm>
            <a:off x="152400" y="288925"/>
            <a:ext cx="201613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n-US" sz="600"/>
              <a:t> </a:t>
            </a:r>
            <a:endParaRPr lang="fr-FR" altLang="en-US" sz="1800">
              <a:latin typeface="Arial" panose="020B0604020202020204" pitchFamily="34" charset="0"/>
            </a:endParaRPr>
          </a:p>
        </p:txBody>
      </p:sp>
      <p:sp>
        <p:nvSpPr>
          <p:cNvPr id="23558" name="Rectangle 9"/>
          <p:cNvSpPr>
            <a:spLocks noChangeArrowheads="1"/>
          </p:cNvSpPr>
          <p:nvPr/>
        </p:nvSpPr>
        <p:spPr bwMode="auto">
          <a:xfrm>
            <a:off x="1087438" y="120650"/>
            <a:ext cx="698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fr-CH" altLang="en-US" sz="2400" b="1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2.2 Génération de composés énantiopures</a:t>
            </a:r>
            <a:endParaRPr lang="en-US" altLang="en-US" sz="2400" b="1" i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559" name="TextBox 31"/>
          <p:cNvSpPr txBox="1">
            <a:spLocks noChangeArrowheads="1"/>
          </p:cNvSpPr>
          <p:nvPr/>
        </p:nvSpPr>
        <p:spPr bwMode="auto">
          <a:xfrm>
            <a:off x="2906713" y="681038"/>
            <a:ext cx="3335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Résolution de mélanges racémiques </a:t>
            </a:r>
          </a:p>
        </p:txBody>
      </p:sp>
      <p:sp>
        <p:nvSpPr>
          <p:cNvPr id="23560" name="Rectangle 2"/>
          <p:cNvSpPr>
            <a:spLocks noChangeArrowheads="1"/>
          </p:cNvSpPr>
          <p:nvPr/>
        </p:nvSpPr>
        <p:spPr bwMode="auto">
          <a:xfrm>
            <a:off x="260350" y="1069975"/>
            <a:ext cx="22812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fr-CH" altLang="en-US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Résolution cinétique </a:t>
            </a:r>
          </a:p>
        </p:txBody>
      </p:sp>
      <p:sp>
        <p:nvSpPr>
          <p:cNvPr id="23561" name="TextBox 8"/>
          <p:cNvSpPr txBox="1">
            <a:spLocks noChangeArrowheads="1"/>
          </p:cNvSpPr>
          <p:nvPr/>
        </p:nvSpPr>
        <p:spPr bwMode="auto">
          <a:xfrm>
            <a:off x="149225" y="1441450"/>
            <a:ext cx="8859838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400">
                <a:latin typeface="Arial" panose="020B0604020202020204" pitchFamily="34" charset="0"/>
                <a:cs typeface="Arial" panose="020B0604020202020204" pitchFamily="34" charset="0"/>
              </a:rPr>
              <a:t>Les énantiomères formant les mélange racémique réagissent à des vitesses différentes avec un réactif chiral</a:t>
            </a:r>
          </a:p>
          <a:p>
            <a:pPr algn="ctr"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fr-CH" altLang="en-US" sz="1400">
                <a:latin typeface="Arial" panose="020B0604020202020204" pitchFamily="34" charset="0"/>
                <a:cs typeface="Arial" panose="020B0604020202020204" pitchFamily="34" charset="0"/>
              </a:rPr>
              <a:t>le substrat et le produit sont énantiomériquement enrichi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400">
                <a:latin typeface="Arial" panose="020B0604020202020204" pitchFamily="34" charset="0"/>
                <a:cs typeface="Arial" panose="020B0604020202020204" pitchFamily="34" charset="0"/>
              </a:rPr>
              <a:t>(si la réaction est arrêtée avant que la conversion complète soit atteinte).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79575" y="1738313"/>
            <a:ext cx="5792788" cy="51911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H"/>
          </a:p>
        </p:txBody>
      </p:sp>
      <p:sp>
        <p:nvSpPr>
          <p:cNvPr id="15" name="Right Arrow 14"/>
          <p:cNvSpPr/>
          <p:nvPr/>
        </p:nvSpPr>
        <p:spPr>
          <a:xfrm>
            <a:off x="1333500" y="1905000"/>
            <a:ext cx="322263" cy="185738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H"/>
          </a:p>
        </p:txBody>
      </p:sp>
      <p:grpSp>
        <p:nvGrpSpPr>
          <p:cNvPr id="23564" name="Group 19"/>
          <p:cNvGrpSpPr>
            <a:grpSpLocks/>
          </p:cNvGrpSpPr>
          <p:nvPr/>
        </p:nvGrpSpPr>
        <p:grpSpPr bwMode="auto">
          <a:xfrm>
            <a:off x="334963" y="2489200"/>
            <a:ext cx="8488362" cy="954088"/>
            <a:chOff x="349250" y="2646435"/>
            <a:chExt cx="8488308" cy="954107"/>
          </a:xfrm>
        </p:grpSpPr>
        <p:graphicFrame>
          <p:nvGraphicFramePr>
            <p:cNvPr id="23572" name="Object 15"/>
            <p:cNvGraphicFramePr>
              <a:graphicFrameLocks noChangeAspect="1"/>
            </p:cNvGraphicFramePr>
            <p:nvPr/>
          </p:nvGraphicFramePr>
          <p:xfrm>
            <a:off x="349250" y="2780588"/>
            <a:ext cx="2949575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80" name="CS ChemDraw Drawing" r:id="rId3" imgW="2950087" imgH="685447" progId="ChemDraw.Document.6.0">
                    <p:embed/>
                  </p:oleObj>
                </mc:Choice>
                <mc:Fallback>
                  <p:oleObj name="CS ChemDraw Drawing" r:id="rId3" imgW="2950087" imgH="685447" progId="ChemDraw.Document.6.0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9250" y="2780588"/>
                          <a:ext cx="2949575" cy="685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TextBox 16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3965968" y="2646435"/>
              <a:ext cx="4871590" cy="954107"/>
            </a:xfrm>
            <a:prstGeom prst="rect">
              <a:avLst/>
            </a:prstGeom>
            <a:blipFill>
              <a:blip r:embed="rId5"/>
              <a:stretch>
                <a:fillRect l="-375" t="-637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it-CH">
                  <a:noFill/>
                </a:rPr>
                <a:t> </a:t>
              </a:r>
            </a:p>
          </p:txBody>
        </p:sp>
      </p:grpSp>
      <p:grpSp>
        <p:nvGrpSpPr>
          <p:cNvPr id="23565" name="Group 21"/>
          <p:cNvGrpSpPr>
            <a:grpSpLocks/>
          </p:cNvGrpSpPr>
          <p:nvPr/>
        </p:nvGrpSpPr>
        <p:grpSpPr bwMode="auto">
          <a:xfrm>
            <a:off x="1109663" y="3589338"/>
            <a:ext cx="6938962" cy="987425"/>
            <a:chOff x="847338" y="3536873"/>
            <a:chExt cx="6939634" cy="987425"/>
          </a:xfrm>
        </p:grpSpPr>
        <p:graphicFrame>
          <p:nvGraphicFramePr>
            <p:cNvPr id="23570" name="Object 18"/>
            <p:cNvGraphicFramePr>
              <a:graphicFrameLocks noChangeAspect="1"/>
            </p:cNvGraphicFramePr>
            <p:nvPr/>
          </p:nvGraphicFramePr>
          <p:xfrm>
            <a:off x="847338" y="3536873"/>
            <a:ext cx="3608387" cy="987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81" name="CS ChemDraw Drawing" r:id="rId6" imgW="3608173" imgH="987425" progId="ChemDraw.Document.6.0">
                    <p:embed/>
                  </p:oleObj>
                </mc:Choice>
                <mc:Fallback>
                  <p:oleObj name="CS ChemDraw Drawing" r:id="rId6" imgW="3608173" imgH="987425" progId="ChemDraw.Document.6.0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7338" y="3536873"/>
                          <a:ext cx="3608387" cy="987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71" name="TextBox 20"/>
            <p:cNvSpPr txBox="1">
              <a:spLocks noChangeArrowheads="1"/>
            </p:cNvSpPr>
            <p:nvPr/>
          </p:nvSpPr>
          <p:spPr bwMode="auto">
            <a:xfrm>
              <a:off x="4697665" y="3769345"/>
              <a:ext cx="308930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en-US" sz="1400">
                  <a:latin typeface="Arial" panose="020B0604020202020204" pitchFamily="34" charset="0"/>
                  <a:cs typeface="Arial" panose="020B0604020202020204" pitchFamily="34" charset="0"/>
                </a:rPr>
                <a:t>Composés facilement séparables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en-US" sz="1400">
                  <a:latin typeface="Arial" panose="020B0604020202020204" pitchFamily="34" charset="0"/>
                  <a:cs typeface="Arial" panose="020B0604020202020204" pitchFamily="34" charset="0"/>
                </a:rPr>
                <a:t>(rendement maximal possible: 50%) </a:t>
              </a:r>
            </a:p>
          </p:txBody>
        </p:sp>
      </p:grpSp>
      <p:sp>
        <p:nvSpPr>
          <p:cNvPr id="23566" name="TextBox 23"/>
          <p:cNvSpPr txBox="1">
            <a:spLocks noChangeArrowheads="1"/>
          </p:cNvSpPr>
          <p:nvPr/>
        </p:nvSpPr>
        <p:spPr bwMode="auto">
          <a:xfrm>
            <a:off x="1809750" y="4913313"/>
            <a:ext cx="2698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Example proche du cas idéal: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14400" y="4854575"/>
            <a:ext cx="7315200" cy="144938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H"/>
          </a:p>
        </p:txBody>
      </p:sp>
      <p:sp>
        <p:nvSpPr>
          <p:cNvPr id="23568" name="TextBox 27"/>
          <p:cNvSpPr txBox="1">
            <a:spLocks noChangeArrowheads="1"/>
          </p:cNvSpPr>
          <p:nvPr/>
        </p:nvSpPr>
        <p:spPr bwMode="auto">
          <a:xfrm>
            <a:off x="1900238" y="6418263"/>
            <a:ext cx="53355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400">
                <a:latin typeface="Arial" panose="020B0604020202020204" pitchFamily="34" charset="0"/>
                <a:cs typeface="Arial" panose="020B0604020202020204" pitchFamily="34" charset="0"/>
              </a:rPr>
              <a:t>(Enzymes particulièrement efficaces dans la résolution cinétique)</a:t>
            </a:r>
          </a:p>
        </p:txBody>
      </p:sp>
      <p:pic>
        <p:nvPicPr>
          <p:cNvPr id="23569" name="Immagin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5276850"/>
            <a:ext cx="70246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4"/>
          <p:cNvSpPr>
            <a:spLocks noChangeShapeType="1"/>
          </p:cNvSpPr>
          <p:nvPr/>
        </p:nvSpPr>
        <p:spPr bwMode="auto">
          <a:xfrm>
            <a:off x="319088" y="619125"/>
            <a:ext cx="84978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24579" name="Slide Number Placeholder 25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A7709CB-61FB-4BFB-84AE-58D0C7A02BA3}" type="slidenum">
              <a:rPr lang="en-US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24580" name="Rectangle 1"/>
          <p:cNvSpPr>
            <a:spLocks noChangeArrowheads="1"/>
          </p:cNvSpPr>
          <p:nvPr/>
        </p:nvSpPr>
        <p:spPr bwMode="auto">
          <a:xfrm>
            <a:off x="0" y="136525"/>
            <a:ext cx="201613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n-US" sz="600"/>
              <a:t> </a:t>
            </a:r>
            <a:endParaRPr lang="fr-FR" altLang="en-US" sz="1800">
              <a:latin typeface="Arial" panose="020B0604020202020204" pitchFamily="34" charset="0"/>
            </a:endParaRPr>
          </a:p>
        </p:txBody>
      </p:sp>
      <p:sp>
        <p:nvSpPr>
          <p:cNvPr id="24581" name="Rectangle 2"/>
          <p:cNvSpPr>
            <a:spLocks noChangeArrowheads="1"/>
          </p:cNvSpPr>
          <p:nvPr/>
        </p:nvSpPr>
        <p:spPr bwMode="auto">
          <a:xfrm>
            <a:off x="152400" y="288925"/>
            <a:ext cx="201613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n-US" sz="600"/>
              <a:t> </a:t>
            </a:r>
            <a:endParaRPr lang="fr-FR" altLang="en-US" sz="1800">
              <a:latin typeface="Arial" panose="020B0604020202020204" pitchFamily="34" charset="0"/>
            </a:endParaRPr>
          </a:p>
        </p:txBody>
      </p:sp>
      <p:sp>
        <p:nvSpPr>
          <p:cNvPr id="24582" name="Rectangle 9"/>
          <p:cNvSpPr>
            <a:spLocks noChangeArrowheads="1"/>
          </p:cNvSpPr>
          <p:nvPr/>
        </p:nvSpPr>
        <p:spPr bwMode="auto">
          <a:xfrm>
            <a:off x="1087438" y="120650"/>
            <a:ext cx="698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fr-CH" altLang="en-US" sz="2400" b="1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2.2 Génération de composés énantiopures</a:t>
            </a:r>
            <a:endParaRPr lang="en-US" altLang="en-US" sz="2400" b="1" i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583" name="TextBox 31"/>
          <p:cNvSpPr txBox="1">
            <a:spLocks noChangeArrowheads="1"/>
          </p:cNvSpPr>
          <p:nvPr/>
        </p:nvSpPr>
        <p:spPr bwMode="auto">
          <a:xfrm>
            <a:off x="2906713" y="681038"/>
            <a:ext cx="3335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Résolution de mélanges racémiques </a:t>
            </a:r>
          </a:p>
        </p:txBody>
      </p:sp>
      <p:sp>
        <p:nvSpPr>
          <p:cNvPr id="24584" name="Rectangle 2"/>
          <p:cNvSpPr>
            <a:spLocks noChangeArrowheads="1"/>
          </p:cNvSpPr>
          <p:nvPr/>
        </p:nvSpPr>
        <p:spPr bwMode="auto">
          <a:xfrm>
            <a:off x="260350" y="1069975"/>
            <a:ext cx="35194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fr-CH" altLang="en-US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Résolution cinétique (continuation) </a:t>
            </a:r>
          </a:p>
        </p:txBody>
      </p:sp>
      <p:graphicFrame>
        <p:nvGraphicFramePr>
          <p:cNvPr id="24585" name="Object 18"/>
          <p:cNvGraphicFramePr>
            <a:graphicFrameLocks noChangeAspect="1"/>
          </p:cNvGraphicFramePr>
          <p:nvPr/>
        </p:nvGraphicFramePr>
        <p:xfrm>
          <a:off x="3097213" y="1303338"/>
          <a:ext cx="29495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5" name="CS ChemDraw Drawing" r:id="rId3" imgW="2950087" imgH="685447" progId="ChemDraw.Document.6.0">
                  <p:embed/>
                </p:oleObj>
              </mc:Choice>
              <mc:Fallback>
                <p:oleObj name="CS ChemDraw Drawing" r:id="rId3" imgW="2950087" imgH="685447" progId="ChemDraw.Document.6.0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7213" y="1303338"/>
                        <a:ext cx="294957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586" name="Group 13"/>
          <p:cNvGrpSpPr>
            <a:grpSpLocks/>
          </p:cNvGrpSpPr>
          <p:nvPr/>
        </p:nvGrpSpPr>
        <p:grpSpPr bwMode="auto">
          <a:xfrm>
            <a:off x="325438" y="2001838"/>
            <a:ext cx="8496300" cy="3486150"/>
            <a:chOff x="461121" y="2406724"/>
            <a:chExt cx="8495500" cy="3485699"/>
          </a:xfrm>
        </p:grpSpPr>
        <p:sp>
          <p:nvSpPr>
            <p:cNvPr id="24594" name="Rectangle 1"/>
            <p:cNvSpPr>
              <a:spLocks noChangeArrowheads="1"/>
            </p:cNvSpPr>
            <p:nvPr/>
          </p:nvSpPr>
          <p:spPr bwMode="auto">
            <a:xfrm>
              <a:off x="3680081" y="3406608"/>
              <a:ext cx="527654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en-US" sz="1400">
                  <a:latin typeface="Arial" panose="020B0604020202020204" pitchFamily="34" charset="0"/>
                  <a:cs typeface="Arial" panose="020B0604020202020204" pitchFamily="34" charset="0"/>
                </a:rPr>
                <a:t>Cas pratique: S ≈ 10 (ordre de magnitude)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en-US" sz="1400">
                  <a:latin typeface="Arial" panose="020B0604020202020204" pitchFamily="34" charset="0"/>
                  <a:cs typeface="Arial" panose="020B0604020202020204" pitchFamily="34" charset="0"/>
                </a:rPr>
                <a:t>Aussi A</a:t>
              </a:r>
              <a:r>
                <a:rPr lang="fr-CH" altLang="en-US" sz="1400" baseline="-2500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fr-CH" altLang="en-US" sz="1400">
                  <a:latin typeface="Arial" panose="020B0604020202020204" pitchFamily="34" charset="0"/>
                  <a:cs typeface="Arial" panose="020B0604020202020204" pitchFamily="34" charset="0"/>
                </a:rPr>
                <a:t> réagit (donnant P</a:t>
              </a:r>
              <a:r>
                <a:rPr lang="fr-CH" altLang="en-US" sz="1400" baseline="-2500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fr-CH" altLang="en-US" sz="140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en-US" sz="1400">
                  <a:latin typeface="Arial" panose="020B0604020202020204" pitchFamily="34" charset="0"/>
                  <a:cs typeface="Arial" panose="020B0604020202020204" pitchFamily="34" charset="0"/>
                </a:rPr>
                <a:t>Le plus on laisse que la réaction progresse, le plus de A</a:t>
              </a:r>
              <a:r>
                <a:rPr lang="fr-CH" altLang="en-US" sz="1400" baseline="-2500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fr-CH" altLang="en-US" sz="1400">
                  <a:latin typeface="Arial" panose="020B0604020202020204" pitchFamily="34" charset="0"/>
                  <a:cs typeface="Arial" panose="020B0604020202020204" pitchFamily="34" charset="0"/>
                </a:rPr>
                <a:t> → P</a:t>
              </a:r>
              <a:r>
                <a:rPr lang="fr-CH" altLang="en-US" sz="1400" baseline="-2500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en-US" sz="1400">
                  <a:latin typeface="Arial" panose="020B0604020202020204" pitchFamily="34" charset="0"/>
                  <a:cs typeface="Arial" panose="020B0604020202020204" pitchFamily="34" charset="0"/>
                </a:rPr>
                <a:t>Le ee du produit (P</a:t>
              </a:r>
              <a:r>
                <a:rPr lang="fr-CH" altLang="en-US" sz="1400" baseline="-2500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fr-CH" altLang="en-US" sz="1400">
                  <a:latin typeface="Arial" panose="020B0604020202020204" pitchFamily="34" charset="0"/>
                  <a:cs typeface="Arial" panose="020B0604020202020204" pitchFamily="34" charset="0"/>
                </a:rPr>
                <a:t>) diminue avec la conversion!</a:t>
              </a:r>
              <a:endParaRPr lang="fr-CH" altLang="en-US" sz="1400" baseline="-25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4595" name="Group 12"/>
            <p:cNvGrpSpPr>
              <a:grpSpLocks/>
            </p:cNvGrpSpPr>
            <p:nvPr/>
          </p:nvGrpSpPr>
          <p:grpSpPr bwMode="auto">
            <a:xfrm>
              <a:off x="461121" y="2406724"/>
              <a:ext cx="3263933" cy="3485699"/>
              <a:chOff x="2540835" y="2554056"/>
              <a:chExt cx="3263933" cy="3485699"/>
            </a:xfrm>
          </p:grpSpPr>
          <p:pic>
            <p:nvPicPr>
              <p:cNvPr id="24596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0835" y="2554056"/>
                <a:ext cx="3263933" cy="3485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597" name="TextBox 7"/>
              <p:cNvSpPr txBox="1">
                <a:spLocks noChangeArrowheads="1"/>
              </p:cNvSpPr>
              <p:nvPr/>
            </p:nvSpPr>
            <p:spPr bwMode="auto">
              <a:xfrm>
                <a:off x="5066675" y="3772363"/>
                <a:ext cx="309700" cy="3385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fr-CH" altLang="en-US" sz="1600" b="1"/>
                  <a:t>A</a:t>
                </a:r>
              </a:p>
            </p:txBody>
          </p:sp>
          <p:sp>
            <p:nvSpPr>
              <p:cNvPr id="24598" name="TextBox 11"/>
              <p:cNvSpPr txBox="1">
                <a:spLocks noChangeArrowheads="1"/>
              </p:cNvSpPr>
              <p:nvPr/>
            </p:nvSpPr>
            <p:spPr bwMode="auto">
              <a:xfrm>
                <a:off x="4012340" y="5701201"/>
                <a:ext cx="320922" cy="3385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fr-CH" altLang="en-US" sz="1600" b="1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</a:p>
            </p:txBody>
          </p:sp>
        </p:grpSp>
      </p:grpSp>
      <p:cxnSp>
        <p:nvCxnSpPr>
          <p:cNvPr id="21" name="Straight Connector 20"/>
          <p:cNvCxnSpPr>
            <a:stCxn id="24" idx="4"/>
          </p:cNvCxnSpPr>
          <p:nvPr/>
        </p:nvCxnSpPr>
        <p:spPr>
          <a:xfrm flipH="1">
            <a:off x="1400175" y="2943225"/>
            <a:ext cx="7938" cy="203358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400175" y="4976813"/>
            <a:ext cx="3240088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1336675" y="2797175"/>
            <a:ext cx="142875" cy="1460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H"/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665663" y="4606925"/>
            <a:ext cx="361473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400">
                <a:latin typeface="Arial" panose="020B0604020202020204" pitchFamily="34" charset="0"/>
                <a:cs typeface="Arial" panose="020B0604020202020204" pitchFamily="34" charset="0"/>
              </a:rPr>
              <a:t>Le ee du produit est très élevé si l’on arrête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400">
                <a:latin typeface="Arial" panose="020B0604020202020204" pitchFamily="34" charset="0"/>
                <a:cs typeface="Arial" panose="020B0604020202020204" pitchFamily="34" charset="0"/>
              </a:rPr>
              <a:t>la réaction lors d’un conversion faible!!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400">
                <a:latin typeface="Arial" panose="020B0604020202020204" pitchFamily="34" charset="0"/>
                <a:cs typeface="Arial" panose="020B0604020202020204" pitchFamily="34" charset="0"/>
              </a:rPr>
              <a:t>(Viceversa pour le substrat)</a:t>
            </a:r>
          </a:p>
        </p:txBody>
      </p: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1784350" y="5697538"/>
            <a:ext cx="5586413" cy="923925"/>
            <a:chOff x="1086785" y="5683250"/>
            <a:chExt cx="5586268" cy="923925"/>
          </a:xfrm>
        </p:grpSpPr>
        <p:sp>
          <p:nvSpPr>
            <p:cNvPr id="24592" name="TextBox 28"/>
            <p:cNvSpPr txBox="1">
              <a:spLocks noChangeArrowheads="1"/>
            </p:cNvSpPr>
            <p:nvPr/>
          </p:nvSpPr>
          <p:spPr bwMode="auto">
            <a:xfrm>
              <a:off x="1086785" y="5883602"/>
              <a:ext cx="420018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en-US" sz="1400">
                  <a:latin typeface="Arial" panose="020B0604020202020204" pitchFamily="34" charset="0"/>
                  <a:cs typeface="Arial" panose="020B0604020202020204" pitchFamily="34" charset="0"/>
                </a:rPr>
                <a:t>Un cas spécial: </a:t>
              </a:r>
              <a:r>
                <a:rPr lang="fr-CH" altLang="en-US" sz="14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Résolution cinétique dynamique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en-US" sz="1400">
                  <a:latin typeface="Arial" panose="020B0604020202020204" pitchFamily="34" charset="0"/>
                  <a:cs typeface="Arial" panose="020B0604020202020204" pitchFamily="34" charset="0"/>
                </a:rPr>
                <a:t>(Rendement → 100%; ee → 100%)</a:t>
              </a:r>
            </a:p>
          </p:txBody>
        </p:sp>
        <p:graphicFrame>
          <p:nvGraphicFramePr>
            <p:cNvPr id="24593" name="Object 29"/>
            <p:cNvGraphicFramePr>
              <a:graphicFrameLocks noChangeAspect="1"/>
            </p:cNvGraphicFramePr>
            <p:nvPr/>
          </p:nvGraphicFramePr>
          <p:xfrm>
            <a:off x="5420516" y="5683250"/>
            <a:ext cx="1252537" cy="923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06" name="CS ChemDraw Drawing" r:id="rId6" imgW="1252269" imgH="923219" progId="ChemDraw.Document.6.0">
                    <p:embed/>
                  </p:oleObj>
                </mc:Choice>
                <mc:Fallback>
                  <p:oleObj name="CS ChemDraw Drawing" r:id="rId6" imgW="1252269" imgH="923219" progId="ChemDraw.Document.6.0">
                    <p:embed/>
                    <p:pic>
                      <p:nvPicPr>
                        <p:cNvPr id="0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20516" y="5683250"/>
                          <a:ext cx="1252537" cy="923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25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65888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081C3B1-DA03-4F53-B854-76FA47D7EEF2}" type="slidenum">
              <a:rPr lang="en-US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25603" name="Line 4"/>
          <p:cNvSpPr>
            <a:spLocks noChangeShapeType="1"/>
          </p:cNvSpPr>
          <p:nvPr/>
        </p:nvSpPr>
        <p:spPr bwMode="auto">
          <a:xfrm>
            <a:off x="322263" y="2589213"/>
            <a:ext cx="84994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322263" y="2041525"/>
            <a:ext cx="8739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2400" b="1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Analyse conformationnelle et effets stéréoélectroniques </a:t>
            </a:r>
            <a:endParaRPr lang="en-US" altLang="en-US" sz="2400" b="1" i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322263" y="2713038"/>
            <a:ext cx="73152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fr-CH" altLang="en-US" sz="2400" b="1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3.1 Alcanes</a:t>
            </a:r>
            <a:endParaRPr lang="en-US" altLang="en-US" sz="2400" b="1" i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fr-CH" altLang="en-US" sz="2400" b="1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3.2 Alcènes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fr-CH" altLang="en-US" sz="2400" b="1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3.3 Systèmes cycliques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fr-CH" altLang="en-US" sz="2400" b="1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3.4 Effet stéréoélectroniques</a:t>
            </a:r>
            <a:endParaRPr lang="en-US" altLang="en-US" sz="2400" b="1" i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Line 4"/>
          <p:cNvSpPr>
            <a:spLocks noChangeShapeType="1"/>
          </p:cNvSpPr>
          <p:nvPr/>
        </p:nvSpPr>
        <p:spPr bwMode="auto">
          <a:xfrm>
            <a:off x="319088" y="619125"/>
            <a:ext cx="84978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26627" name="Slide Number Placeholder 25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00446FE-DE63-4BBA-9DCE-69650EB6DE43}" type="slidenum">
              <a:rPr lang="en-US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26628" name="Rectangle 1"/>
          <p:cNvSpPr>
            <a:spLocks noChangeArrowheads="1"/>
          </p:cNvSpPr>
          <p:nvPr/>
        </p:nvSpPr>
        <p:spPr bwMode="auto">
          <a:xfrm>
            <a:off x="0" y="136525"/>
            <a:ext cx="201613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n-US" sz="600"/>
              <a:t> </a:t>
            </a:r>
            <a:endParaRPr lang="fr-FR" altLang="en-US" sz="1800">
              <a:latin typeface="Arial" panose="020B0604020202020204" pitchFamily="34" charset="0"/>
            </a:endParaRPr>
          </a:p>
        </p:txBody>
      </p:sp>
      <p:sp>
        <p:nvSpPr>
          <p:cNvPr id="26629" name="Rectangle 2"/>
          <p:cNvSpPr>
            <a:spLocks noChangeArrowheads="1"/>
          </p:cNvSpPr>
          <p:nvPr/>
        </p:nvSpPr>
        <p:spPr bwMode="auto">
          <a:xfrm>
            <a:off x="152400" y="288925"/>
            <a:ext cx="201613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n-US" sz="600"/>
              <a:t> </a:t>
            </a:r>
            <a:endParaRPr lang="fr-FR" altLang="en-US" sz="1800">
              <a:latin typeface="Arial" panose="020B0604020202020204" pitchFamily="34" charset="0"/>
            </a:endParaRPr>
          </a:p>
        </p:txBody>
      </p:sp>
      <p:graphicFrame>
        <p:nvGraphicFramePr>
          <p:cNvPr id="26630" name="Object 8"/>
          <p:cNvGraphicFramePr>
            <a:graphicFrameLocks noChangeAspect="1"/>
          </p:cNvGraphicFramePr>
          <p:nvPr/>
        </p:nvGraphicFramePr>
        <p:xfrm>
          <a:off x="2843213" y="2500313"/>
          <a:ext cx="3444875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3" name="CS ChemDraw Drawing" r:id="rId3" imgW="3445417" imgH="1040694" progId="ChemDraw.Document.6.0">
                  <p:embed/>
                </p:oleObj>
              </mc:Choice>
              <mc:Fallback>
                <p:oleObj name="CS ChemDraw Drawing" r:id="rId3" imgW="3445417" imgH="1040694" progId="ChemDraw.Document.6.0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2500313"/>
                        <a:ext cx="3444875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1" name="Object 10"/>
          <p:cNvGraphicFramePr>
            <a:graphicFrameLocks noChangeAspect="1"/>
          </p:cNvGraphicFramePr>
          <p:nvPr/>
        </p:nvGraphicFramePr>
        <p:xfrm>
          <a:off x="4548188" y="4243388"/>
          <a:ext cx="44450" cy="42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4" name="CS ChemDraw Drawing" r:id="rId5" imgW="43778" imgH="42333" progId="ChemDraw.Document.6.0">
                  <p:embed/>
                </p:oleObj>
              </mc:Choice>
              <mc:Fallback>
                <p:oleObj name="CS ChemDraw Drawing" r:id="rId5" imgW="43778" imgH="42333" progId="ChemDraw.Document.6.0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8188" y="4243388"/>
                        <a:ext cx="44450" cy="42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2" name="Rectangle 14"/>
          <p:cNvSpPr>
            <a:spLocks noChangeArrowheads="1"/>
          </p:cNvSpPr>
          <p:nvPr/>
        </p:nvSpPr>
        <p:spPr bwMode="auto">
          <a:xfrm>
            <a:off x="1601788" y="2170113"/>
            <a:ext cx="5943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 fondamentale entre énergie et équilibre</a:t>
            </a:r>
          </a:p>
        </p:txBody>
      </p:sp>
      <p:sp>
        <p:nvSpPr>
          <p:cNvPr id="26633" name="Rectangle 15"/>
          <p:cNvSpPr>
            <a:spLocks noChangeArrowheads="1"/>
          </p:cNvSpPr>
          <p:nvPr/>
        </p:nvSpPr>
        <p:spPr bwMode="auto">
          <a:xfrm>
            <a:off x="382588" y="3505200"/>
            <a:ext cx="838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400">
                <a:latin typeface="Arial" panose="020B0604020202020204" pitchFamily="34" charset="0"/>
                <a:cs typeface="Arial" panose="020B0604020202020204" pitchFamily="34" charset="0"/>
              </a:rPr>
              <a:t>Les processus avec un état de transition plus bas que 21 Kcal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400">
                <a:latin typeface="Arial" panose="020B0604020202020204" pitchFamily="34" charset="0"/>
                <a:cs typeface="Arial" panose="020B0604020202020204" pitchFamily="34" charset="0"/>
              </a:rPr>
              <a:t>ont lieu rapidement à température ambiante.</a:t>
            </a:r>
          </a:p>
        </p:txBody>
      </p:sp>
      <p:sp>
        <p:nvSpPr>
          <p:cNvPr id="26634" name="Rectangle 16"/>
          <p:cNvSpPr>
            <a:spLocks noChangeArrowheads="1"/>
          </p:cNvSpPr>
          <p:nvPr/>
        </p:nvSpPr>
        <p:spPr bwMode="auto">
          <a:xfrm>
            <a:off x="282575" y="750888"/>
            <a:ext cx="85915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 conformationnelle: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400">
                <a:latin typeface="Arial" panose="020B0604020202020204" pitchFamily="34" charset="0"/>
                <a:cs typeface="Arial" panose="020B0604020202020204" pitchFamily="34" charset="0"/>
              </a:rPr>
              <a:t>étude des différentes conformations, leur stabilité relative et l'énergie nécessaire pour leur interconversion</a:t>
            </a:r>
          </a:p>
        </p:txBody>
      </p:sp>
      <p:sp>
        <p:nvSpPr>
          <p:cNvPr id="26635" name="TextBox 17"/>
          <p:cNvSpPr txBox="1">
            <a:spLocks noChangeArrowheads="1"/>
          </p:cNvSpPr>
          <p:nvPr/>
        </p:nvSpPr>
        <p:spPr bwMode="auto">
          <a:xfrm>
            <a:off x="373063" y="1636713"/>
            <a:ext cx="8401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400">
                <a:latin typeface="Arial" panose="020B0604020202020204" pitchFamily="34" charset="0"/>
                <a:cs typeface="Arial" panose="020B0604020202020204" pitchFamily="34" charset="0"/>
              </a:rPr>
              <a:t>Savoir identifier les conformations les plus stables est fondamental pour comprendre la stéréosélectivité!</a:t>
            </a:r>
          </a:p>
        </p:txBody>
      </p:sp>
      <p:sp>
        <p:nvSpPr>
          <p:cNvPr id="26636" name="TextBox 19"/>
          <p:cNvSpPr txBox="1">
            <a:spLocks noChangeArrowheads="1"/>
          </p:cNvSpPr>
          <p:nvPr/>
        </p:nvSpPr>
        <p:spPr bwMode="auto">
          <a:xfrm>
            <a:off x="1196975" y="4695825"/>
            <a:ext cx="6738938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400">
                <a:latin typeface="Arial" panose="020B0604020202020204" pitchFamily="34" charset="0"/>
                <a:cs typeface="Arial" panose="020B0604020202020204" pitchFamily="34" charset="0"/>
              </a:rPr>
              <a:t>Les interconversions conformationnelles comportant de barrières d’activation (</a:t>
            </a:r>
            <a:r>
              <a:rPr lang="fr-CH" altLang="en-US" sz="1400"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fr-CH" altLang="en-US" sz="1400">
                <a:latin typeface="Arial" panose="020B0604020202020204" pitchFamily="34" charset="0"/>
                <a:cs typeface="Arial" panose="020B0604020202020204" pitchFamily="34" charset="0"/>
              </a:rPr>
              <a:t>G)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400">
                <a:latin typeface="Arial" panose="020B0604020202020204" pitchFamily="34" charset="0"/>
                <a:cs typeface="Arial" panose="020B0604020202020204" pitchFamily="34" charset="0"/>
              </a:rPr>
              <a:t>plus élevées n’ont pas lieu à température ambiant:</a:t>
            </a:r>
          </a:p>
          <a:p>
            <a:pPr algn="ctr"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fr-CH" altLang="en-US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Conformations stables!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966788" y="4440238"/>
            <a:ext cx="7210425" cy="1682750"/>
          </a:xfrm>
          <a:prstGeom prst="rect">
            <a:avLst/>
          </a:prstGeom>
          <a:solidFill>
            <a:srgbClr val="FF0000">
              <a:alpha val="10000"/>
            </a:srgb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H" dirty="0"/>
          </a:p>
        </p:txBody>
      </p:sp>
      <p:sp>
        <p:nvSpPr>
          <p:cNvPr id="27651" name="Line 4"/>
          <p:cNvSpPr>
            <a:spLocks noChangeShapeType="1"/>
          </p:cNvSpPr>
          <p:nvPr/>
        </p:nvSpPr>
        <p:spPr bwMode="auto">
          <a:xfrm>
            <a:off x="319088" y="619125"/>
            <a:ext cx="84978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27652" name="Slide Number Placeholder 25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90ACB98-599F-415C-BED7-89F2C7FE6BE2}" type="slidenum">
              <a:rPr lang="en-US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27653" name="Rectangle 1"/>
          <p:cNvSpPr>
            <a:spLocks noChangeArrowheads="1"/>
          </p:cNvSpPr>
          <p:nvPr/>
        </p:nvSpPr>
        <p:spPr bwMode="auto">
          <a:xfrm>
            <a:off x="0" y="136525"/>
            <a:ext cx="201613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n-US" sz="600"/>
              <a:t> </a:t>
            </a:r>
            <a:endParaRPr lang="fr-FR" altLang="en-US" sz="1800">
              <a:latin typeface="Arial" panose="020B0604020202020204" pitchFamily="34" charset="0"/>
            </a:endParaRPr>
          </a:p>
        </p:txBody>
      </p:sp>
      <p:sp>
        <p:nvSpPr>
          <p:cNvPr id="27654" name="Rectangle 2"/>
          <p:cNvSpPr>
            <a:spLocks noChangeArrowheads="1"/>
          </p:cNvSpPr>
          <p:nvPr/>
        </p:nvSpPr>
        <p:spPr bwMode="auto">
          <a:xfrm>
            <a:off x="152400" y="288925"/>
            <a:ext cx="201613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n-US" sz="600"/>
              <a:t> </a:t>
            </a:r>
            <a:endParaRPr lang="fr-FR" altLang="en-US" sz="1800">
              <a:latin typeface="Arial" panose="020B0604020202020204" pitchFamily="34" charset="0"/>
            </a:endParaRPr>
          </a:p>
        </p:txBody>
      </p:sp>
      <p:sp>
        <p:nvSpPr>
          <p:cNvPr id="27655" name="Rectangle 9"/>
          <p:cNvSpPr>
            <a:spLocks noChangeArrowheads="1"/>
          </p:cNvSpPr>
          <p:nvPr/>
        </p:nvSpPr>
        <p:spPr bwMode="auto">
          <a:xfrm>
            <a:off x="1087438" y="120650"/>
            <a:ext cx="698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fr-CH" altLang="en-US" sz="2400" b="1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3.1 Alcanes</a:t>
            </a:r>
            <a:endParaRPr lang="en-US" altLang="en-US" sz="2400" b="1" i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656" name="Rectangle 1"/>
          <p:cNvSpPr>
            <a:spLocks noChangeArrowheads="1"/>
          </p:cNvSpPr>
          <p:nvPr/>
        </p:nvSpPr>
        <p:spPr bwMode="auto">
          <a:xfrm>
            <a:off x="101600" y="6457950"/>
            <a:ext cx="71707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200">
                <a:latin typeface="Arial" panose="020B0604020202020204" pitchFamily="34" charset="0"/>
                <a:cs typeface="Arial" panose="020B0604020202020204" pitchFamily="34" charset="0"/>
              </a:rPr>
              <a:t>(Valeurs énergétiques en Kcal/mol, S = petit, M = Moyen, L = Large)</a:t>
            </a:r>
          </a:p>
        </p:txBody>
      </p:sp>
      <p:grpSp>
        <p:nvGrpSpPr>
          <p:cNvPr id="27657" name="Group 11"/>
          <p:cNvGrpSpPr>
            <a:grpSpLocks/>
          </p:cNvGrpSpPr>
          <p:nvPr/>
        </p:nvGrpSpPr>
        <p:grpSpPr bwMode="auto">
          <a:xfrm>
            <a:off x="314325" y="846138"/>
            <a:ext cx="8529638" cy="3173412"/>
            <a:chOff x="253549" y="1738007"/>
            <a:chExt cx="8528947" cy="3173002"/>
          </a:xfrm>
        </p:grpSpPr>
        <p:graphicFrame>
          <p:nvGraphicFramePr>
            <p:cNvPr id="27660" name="Object 2"/>
            <p:cNvGraphicFramePr>
              <a:graphicFrameLocks noChangeAspect="1"/>
            </p:cNvGraphicFramePr>
            <p:nvPr/>
          </p:nvGraphicFramePr>
          <p:xfrm>
            <a:off x="6540263" y="2226801"/>
            <a:ext cx="1531938" cy="560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75" name="CS ChemDraw Drawing" r:id="rId3" imgW="1532591" imgH="560211" progId="ChemDraw.Document.6.0">
                    <p:embed/>
                  </p:oleObj>
                </mc:Choice>
                <mc:Fallback>
                  <p:oleObj name="CS ChemDraw Drawing" r:id="rId3" imgW="1532591" imgH="560211" progId="ChemDraw.Document.6.0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40263" y="2226801"/>
                          <a:ext cx="1531938" cy="5603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61" name="Object 3"/>
            <p:cNvGraphicFramePr>
              <a:graphicFrameLocks noChangeAspect="1"/>
            </p:cNvGraphicFramePr>
            <p:nvPr/>
          </p:nvGraphicFramePr>
          <p:xfrm>
            <a:off x="253549" y="1738007"/>
            <a:ext cx="5171891" cy="31730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76" name="CS ChemDraw Drawing" r:id="rId5" imgW="6510246" imgH="3994150" progId="ChemDraw.Document.6.0">
                    <p:embed/>
                  </p:oleObj>
                </mc:Choice>
                <mc:Fallback>
                  <p:oleObj name="CS ChemDraw Drawing" r:id="rId5" imgW="6510246" imgH="3994150" progId="ChemDraw.Document.6.0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3549" y="1738007"/>
                          <a:ext cx="5171891" cy="31730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62" name="Object 7"/>
            <p:cNvGraphicFramePr>
              <a:graphicFrameLocks noChangeAspect="1"/>
            </p:cNvGraphicFramePr>
            <p:nvPr/>
          </p:nvGraphicFramePr>
          <p:xfrm>
            <a:off x="5334347" y="2973029"/>
            <a:ext cx="3448149" cy="19113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77" name="CS ChemDraw Drawing" r:id="rId7" imgW="5011901" imgH="2777772" progId="ChemDraw.Document.6.0">
                    <p:embed/>
                  </p:oleObj>
                </mc:Choice>
                <mc:Fallback>
                  <p:oleObj name="CS ChemDraw Drawing" r:id="rId7" imgW="5011901" imgH="2777772" progId="ChemDraw.Document.6.0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34347" y="2973029"/>
                          <a:ext cx="3448149" cy="19113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239838" y="4749800"/>
          <a:ext cx="6656387" cy="1366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8" name="CS ChemDraw Drawing" r:id="rId9" imgW="6656472" imgH="1366674" progId="ChemDraw.Document.6.0">
                  <p:embed/>
                </p:oleObj>
              </mc:Choice>
              <mc:Fallback>
                <p:oleObj name="CS ChemDraw Drawing" r:id="rId9" imgW="6656472" imgH="1366674" progId="ChemDraw.Document.6.0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9838" y="4749800"/>
                        <a:ext cx="6656387" cy="1366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/>
          <p:cNvSpPr txBox="1">
            <a:spLocks noChangeArrowheads="1"/>
          </p:cNvSpPr>
          <p:nvPr/>
        </p:nvSpPr>
        <p:spPr bwMode="auto">
          <a:xfrm>
            <a:off x="941388" y="4402138"/>
            <a:ext cx="1270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Important!!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Line 4"/>
          <p:cNvSpPr>
            <a:spLocks noChangeShapeType="1"/>
          </p:cNvSpPr>
          <p:nvPr/>
        </p:nvSpPr>
        <p:spPr bwMode="auto">
          <a:xfrm>
            <a:off x="319088" y="619125"/>
            <a:ext cx="84978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28675" name="Slide Number Placeholder 25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33E145F-0A49-4BF6-A98C-247EC45031D3}" type="slidenum">
              <a:rPr lang="en-US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28676" name="Rectangle 1"/>
          <p:cNvSpPr>
            <a:spLocks noChangeArrowheads="1"/>
          </p:cNvSpPr>
          <p:nvPr/>
        </p:nvSpPr>
        <p:spPr bwMode="auto">
          <a:xfrm>
            <a:off x="0" y="136525"/>
            <a:ext cx="201613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n-US" sz="600"/>
              <a:t> </a:t>
            </a:r>
            <a:endParaRPr lang="fr-FR" altLang="en-US" sz="1800">
              <a:latin typeface="Arial" panose="020B0604020202020204" pitchFamily="34" charset="0"/>
            </a:endParaRPr>
          </a:p>
        </p:txBody>
      </p:sp>
      <p:sp>
        <p:nvSpPr>
          <p:cNvPr id="28677" name="Rectangle 2"/>
          <p:cNvSpPr>
            <a:spLocks noChangeArrowheads="1"/>
          </p:cNvSpPr>
          <p:nvPr/>
        </p:nvSpPr>
        <p:spPr bwMode="auto">
          <a:xfrm>
            <a:off x="152400" y="288925"/>
            <a:ext cx="201613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n-US" sz="600"/>
              <a:t> </a:t>
            </a:r>
            <a:endParaRPr lang="fr-FR" altLang="en-US" sz="1800">
              <a:latin typeface="Arial" panose="020B0604020202020204" pitchFamily="34" charset="0"/>
            </a:endParaRPr>
          </a:p>
        </p:txBody>
      </p:sp>
      <p:sp>
        <p:nvSpPr>
          <p:cNvPr id="28678" name="Rectangle 9"/>
          <p:cNvSpPr>
            <a:spLocks noChangeArrowheads="1"/>
          </p:cNvSpPr>
          <p:nvPr/>
        </p:nvSpPr>
        <p:spPr bwMode="auto">
          <a:xfrm>
            <a:off x="1087438" y="120650"/>
            <a:ext cx="698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fr-CH" altLang="en-US" sz="2400" b="1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3.1 Alcènes</a:t>
            </a:r>
            <a:endParaRPr lang="en-US" altLang="en-US" sz="2400" b="1" i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8679" name="Object 8"/>
          <p:cNvGraphicFramePr>
            <a:graphicFrameLocks noChangeAspect="1"/>
          </p:cNvGraphicFramePr>
          <p:nvPr/>
        </p:nvGraphicFramePr>
        <p:xfrm>
          <a:off x="2809875" y="1430338"/>
          <a:ext cx="3328988" cy="407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4" name="CS ChemDraw Drawing" r:id="rId3" imgW="3169332" imgH="3876675" progId="ChemDraw.Document.6.0">
                  <p:embed/>
                </p:oleObj>
              </mc:Choice>
              <mc:Fallback>
                <p:oleObj name="CS ChemDraw Drawing" r:id="rId3" imgW="3169332" imgH="3876675" progId="ChemDraw.Document.6.0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875" y="1430338"/>
                        <a:ext cx="3328988" cy="407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0" name="TextBox 10"/>
          <p:cNvSpPr txBox="1">
            <a:spLocks noChangeArrowheads="1"/>
          </p:cNvSpPr>
          <p:nvPr/>
        </p:nvSpPr>
        <p:spPr bwMode="auto">
          <a:xfrm>
            <a:off x="2579688" y="5618163"/>
            <a:ext cx="40005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3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Conformation éclipsée plus stable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300">
                <a:latin typeface="Arial" panose="020B0604020202020204" pitchFamily="34" charset="0"/>
                <a:cs typeface="Arial" panose="020B0604020202020204" pitchFamily="34" charset="0"/>
              </a:rPr>
              <a:t>(pas rationalisable sur la base des effets stériques)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4"/>
          <p:cNvSpPr>
            <a:spLocks noChangeShapeType="1"/>
          </p:cNvSpPr>
          <p:nvPr/>
        </p:nvSpPr>
        <p:spPr bwMode="auto">
          <a:xfrm>
            <a:off x="319088" y="619125"/>
            <a:ext cx="84978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29699" name="Slide Number Placeholder 25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DEFF604-1788-4140-87B9-ACF25FDF941B}" type="slidenum">
              <a:rPr lang="en-US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29700" name="Rectangle 1"/>
          <p:cNvSpPr>
            <a:spLocks noChangeArrowheads="1"/>
          </p:cNvSpPr>
          <p:nvPr/>
        </p:nvSpPr>
        <p:spPr bwMode="auto">
          <a:xfrm>
            <a:off x="0" y="136525"/>
            <a:ext cx="201613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n-US" sz="600"/>
              <a:t> </a:t>
            </a:r>
            <a:endParaRPr lang="fr-FR" altLang="en-US" sz="1800">
              <a:latin typeface="Arial" panose="020B0604020202020204" pitchFamily="34" charset="0"/>
            </a:endParaRPr>
          </a:p>
        </p:txBody>
      </p:sp>
      <p:sp>
        <p:nvSpPr>
          <p:cNvPr id="29701" name="Rectangle 2"/>
          <p:cNvSpPr>
            <a:spLocks noChangeArrowheads="1"/>
          </p:cNvSpPr>
          <p:nvPr/>
        </p:nvSpPr>
        <p:spPr bwMode="auto">
          <a:xfrm>
            <a:off x="152400" y="288925"/>
            <a:ext cx="201613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n-US" sz="600"/>
              <a:t> </a:t>
            </a:r>
            <a:endParaRPr lang="fr-FR" altLang="en-US" sz="1800">
              <a:latin typeface="Arial" panose="020B0604020202020204" pitchFamily="34" charset="0"/>
            </a:endParaRPr>
          </a:p>
        </p:txBody>
      </p:sp>
      <p:sp>
        <p:nvSpPr>
          <p:cNvPr id="29702" name="Rectangle 9"/>
          <p:cNvSpPr>
            <a:spLocks noChangeArrowheads="1"/>
          </p:cNvSpPr>
          <p:nvPr/>
        </p:nvSpPr>
        <p:spPr bwMode="auto">
          <a:xfrm>
            <a:off x="1087438" y="120650"/>
            <a:ext cx="698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fr-CH" altLang="en-US" sz="2400" b="1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3.1 Alcènes</a:t>
            </a:r>
            <a:endParaRPr lang="en-US" altLang="en-US" sz="2400" b="1" i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9703" name="Object 13"/>
          <p:cNvGraphicFramePr>
            <a:graphicFrameLocks noChangeAspect="1"/>
          </p:cNvGraphicFramePr>
          <p:nvPr/>
        </p:nvGraphicFramePr>
        <p:xfrm>
          <a:off x="849313" y="1244600"/>
          <a:ext cx="7040562" cy="325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3" name="CS ChemDraw Drawing" r:id="rId3" imgW="7040527" imgH="3251553" progId="ChemDraw.Document.6.0">
                  <p:embed/>
                </p:oleObj>
              </mc:Choice>
              <mc:Fallback>
                <p:oleObj name="CS ChemDraw Drawing" r:id="rId3" imgW="7040527" imgH="3251553" progId="ChemDraw.Document.6.0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313" y="1244600"/>
                        <a:ext cx="7040562" cy="325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4" name="Object 1"/>
          <p:cNvGraphicFramePr>
            <a:graphicFrameLocks noChangeAspect="1"/>
          </p:cNvGraphicFramePr>
          <p:nvPr/>
        </p:nvGraphicFramePr>
        <p:xfrm>
          <a:off x="3187700" y="4638675"/>
          <a:ext cx="2784475" cy="221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4" name="CS ChemDraw Drawing" r:id="rId5" imgW="2785213" imgH="2218619" progId="ChemDraw.Document.6.0">
                  <p:embed/>
                </p:oleObj>
              </mc:Choice>
              <mc:Fallback>
                <p:oleObj name="CS ChemDraw Drawing" r:id="rId5" imgW="2785213" imgH="2218619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7700" y="4638675"/>
                        <a:ext cx="2784475" cy="221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5" name="Rectangle 2"/>
          <p:cNvSpPr>
            <a:spLocks noChangeArrowheads="1"/>
          </p:cNvSpPr>
          <p:nvPr/>
        </p:nvSpPr>
        <p:spPr bwMode="auto">
          <a:xfrm>
            <a:off x="319088" y="693738"/>
            <a:ext cx="1484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(2Z)-Pent-2-ène</a:t>
            </a:r>
          </a:p>
        </p:txBody>
      </p:sp>
      <p:sp>
        <p:nvSpPr>
          <p:cNvPr id="4" name="Rectangle 3"/>
          <p:cNvSpPr/>
          <p:nvPr/>
        </p:nvSpPr>
        <p:spPr>
          <a:xfrm>
            <a:off x="4033838" y="2255838"/>
            <a:ext cx="1258887" cy="1320800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4"/>
          <p:cNvSpPr>
            <a:spLocks noChangeShapeType="1"/>
          </p:cNvSpPr>
          <p:nvPr/>
        </p:nvSpPr>
        <p:spPr bwMode="auto">
          <a:xfrm>
            <a:off x="319088" y="619125"/>
            <a:ext cx="84978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455613" y="44450"/>
            <a:ext cx="822960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2400" b="1" i="1">
                <a:latin typeface="Arial" panose="020B0604020202020204" pitchFamily="34" charset="0"/>
                <a:cs typeface="Arial" panose="020B0604020202020204" pitchFamily="34" charset="0"/>
              </a:rPr>
              <a:t>1.2 Le Défi du Discodermolide</a:t>
            </a:r>
            <a:r>
              <a:rPr lang="fr-CH" altLang="en-US" sz="2400"/>
              <a:t>	</a:t>
            </a:r>
          </a:p>
        </p:txBody>
      </p:sp>
      <p:sp>
        <p:nvSpPr>
          <p:cNvPr id="6148" name="Slide Number Placeholder 20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1288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3E89E6A-A0EB-4D5F-B7CC-888BE31D1160}" type="slidenum">
              <a:rPr lang="en-US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graphicFrame>
        <p:nvGraphicFramePr>
          <p:cNvPr id="6149" name="Object 1"/>
          <p:cNvGraphicFramePr>
            <a:graphicFrameLocks noChangeAspect="1"/>
          </p:cNvGraphicFramePr>
          <p:nvPr/>
        </p:nvGraphicFramePr>
        <p:xfrm>
          <a:off x="692150" y="1447800"/>
          <a:ext cx="3360738" cy="1316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CS ChemDraw Drawing" r:id="rId3" imgW="3055296" imgH="1195917" progId="ChemDraw.Document.6.0">
                  <p:embed/>
                </p:oleObj>
              </mc:Choice>
              <mc:Fallback>
                <p:oleObj name="CS ChemDraw Drawing" r:id="rId3" imgW="3055296" imgH="1195917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150" y="1447800"/>
                        <a:ext cx="3360738" cy="1316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Rectangle 2"/>
          <p:cNvSpPr>
            <a:spLocks noChangeArrowheads="1"/>
          </p:cNvSpPr>
          <p:nvPr/>
        </p:nvSpPr>
        <p:spPr bwMode="auto">
          <a:xfrm rot="10800000" flipV="1">
            <a:off x="254000" y="677863"/>
            <a:ext cx="864235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(+)-Discodermolide</a:t>
            </a:r>
            <a:r>
              <a:rPr lang="fr-CH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CH" altLang="en-US" sz="1400">
                <a:latin typeface="Arial" panose="020B0604020202020204" pitchFamily="34" charset="0"/>
                <a:cs typeface="Arial" panose="020B0604020202020204" pitchFamily="34" charset="0"/>
              </a:rPr>
              <a:t>polycétide naturel isolé en 1990 à partir de Discodermia dissoluta, une éponge vivant en eaux profondes (région: Caraïbes et Antilles). 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54000" y="3054350"/>
            <a:ext cx="592931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400">
                <a:latin typeface="Arial" panose="020B0604020202020204" pitchFamily="34" charset="0"/>
                <a:cs typeface="Arial" panose="020B0604020202020204" pitchFamily="34" charset="0"/>
              </a:rPr>
              <a:t>C'est l'un des plus puissants promoteurs de l'assemblage de la tubuline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400">
                <a:latin typeface="Arial" panose="020B0604020202020204" pitchFamily="34" charset="0"/>
                <a:cs typeface="Arial" panose="020B0604020202020204" pitchFamily="34" charset="0"/>
              </a:rPr>
              <a:t>→ Intervient dans la stabilisation des microtubules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400">
                <a:latin typeface="Arial" panose="020B0604020202020204" pitchFamily="34" charset="0"/>
                <a:cs typeface="Arial" panose="020B0604020202020204" pitchFamily="34" charset="0"/>
              </a:rPr>
              <a:t>→ Très actif contre le cancer (IC</a:t>
            </a:r>
            <a:r>
              <a:rPr lang="fr-CH" altLang="en-US" sz="1400" baseline="-2500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fr-CH" altLang="en-US" sz="1400">
                <a:latin typeface="Arial" panose="020B0604020202020204" pitchFamily="34" charset="0"/>
                <a:cs typeface="Arial" panose="020B0604020202020204" pitchFamily="34" charset="0"/>
              </a:rPr>
              <a:t> = 3-80 nM)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4000" y="3979863"/>
            <a:ext cx="7258050" cy="11699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Problèmes: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Quantité disponible depuis la source naturelle très limitée (7 mg pour 434 g d'éponge)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L'organisme producteur n'a plus été retrouvé (disparu?)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Plusieurs gramme de </a:t>
            </a:r>
            <a:r>
              <a:rPr lang="fr-CH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discodermolide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nécessaires pour les études cliniques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168400" y="5326063"/>
            <a:ext cx="68135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TRAVAIL POUR LE CHIMISTE: </a:t>
            </a:r>
            <a:r>
              <a:rPr lang="fr-CH" altLang="en-US" sz="1600">
                <a:latin typeface="Arial" panose="020B0604020202020204" pitchFamily="34" charset="0"/>
                <a:cs typeface="Arial" panose="020B0604020202020204" pitchFamily="34" charset="0"/>
              </a:rPr>
              <a:t>Synthèse de 60 g de (+)-discodermolide</a:t>
            </a:r>
            <a:endParaRPr lang="fr-CH" alt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6183313" y="3255963"/>
            <a:ext cx="442912" cy="35718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H"/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740525" y="3270250"/>
            <a:ext cx="2047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Intérêt de Novartis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200" b="1">
                <a:latin typeface="Arial" panose="020B0604020202020204" pitchFamily="34" charset="0"/>
                <a:cs typeface="Arial" panose="020B0604020202020204" pitchFamily="34" charset="0"/>
              </a:rPr>
              <a:t>(Swiss Pharma company)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235075" y="5326063"/>
            <a:ext cx="6643688" cy="33813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H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254000" y="5954713"/>
            <a:ext cx="8643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Objectif de ce cours: 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600">
                <a:latin typeface="Arial" panose="020B0604020202020204" pitchFamily="34" charset="0"/>
                <a:cs typeface="Arial" panose="020B0604020202020204" pitchFamily="34" charset="0"/>
              </a:rPr>
              <a:t>devenir capable de comprendre les étapes clé de la synthèse du discodermolide.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4324350" y="1571625"/>
            <a:ext cx="45720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300"/>
              </a:spcBef>
            </a:pPr>
            <a:r>
              <a:rPr lang="fr-CH" altLang="en-US" sz="1400">
                <a:latin typeface="Arial" panose="020B0604020202020204" pitchFamily="34" charset="0"/>
                <a:cs typeface="Arial" panose="020B0604020202020204" pitchFamily="34" charset="0"/>
              </a:rPr>
              <a:t>13 centres chiraux (dont 6 sont des groups alcools)</a:t>
            </a:r>
          </a:p>
          <a:p>
            <a:pPr eaLnBrk="1" hangingPunct="1">
              <a:lnSpc>
                <a:spcPct val="100000"/>
              </a:lnSpc>
              <a:spcBef>
                <a:spcPts val="300"/>
              </a:spcBef>
            </a:pPr>
            <a:r>
              <a:rPr lang="fr-CH" altLang="en-US" sz="1400">
                <a:latin typeface="Arial" panose="020B0604020202020204" pitchFamily="34" charset="0"/>
                <a:cs typeface="Arial" panose="020B0604020202020204" pitchFamily="34" charset="0"/>
              </a:rPr>
              <a:t>2 alcènes cis, un diene conjugué</a:t>
            </a:r>
          </a:p>
          <a:p>
            <a:pPr eaLnBrk="1" hangingPunct="1">
              <a:lnSpc>
                <a:spcPct val="100000"/>
              </a:lnSpc>
              <a:spcBef>
                <a:spcPts val="300"/>
              </a:spcBef>
            </a:pPr>
            <a:r>
              <a:rPr lang="fr-CH" altLang="en-US" sz="1400">
                <a:latin typeface="Arial" panose="020B0604020202020204" pitchFamily="34" charset="0"/>
                <a:cs typeface="Arial" panose="020B0604020202020204" pitchFamily="34" charset="0"/>
              </a:rPr>
              <a:t>6 alcools (dont: 1 lactone et 1 carbamate)</a:t>
            </a:r>
          </a:p>
          <a:p>
            <a:pPr eaLnBrk="1" hangingPunct="1">
              <a:lnSpc>
                <a:spcPct val="100000"/>
              </a:lnSpc>
              <a:spcBef>
                <a:spcPts val="300"/>
              </a:spcBef>
            </a:pPr>
            <a:r>
              <a:rPr lang="fr-CH" altLang="en-US" sz="1400">
                <a:latin typeface="Arial" panose="020B0604020202020204" pitchFamily="34" charset="0"/>
                <a:cs typeface="Arial" panose="020B0604020202020204" pitchFamily="34" charset="0"/>
              </a:rPr>
              <a:t>4 triades 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968375" y="2332038"/>
            <a:ext cx="495300" cy="174625"/>
          </a:xfrm>
          <a:prstGeom prst="round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H"/>
          </a:p>
        </p:txBody>
      </p:sp>
      <p:sp>
        <p:nvSpPr>
          <p:cNvPr id="42" name="Rounded Rectangle 41"/>
          <p:cNvSpPr/>
          <p:nvPr/>
        </p:nvSpPr>
        <p:spPr>
          <a:xfrm>
            <a:off x="1839913" y="2017713"/>
            <a:ext cx="495300" cy="176212"/>
          </a:xfrm>
          <a:prstGeom prst="round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H"/>
          </a:p>
        </p:txBody>
      </p:sp>
      <p:sp>
        <p:nvSpPr>
          <p:cNvPr id="43" name="Rounded Rectangle 42"/>
          <p:cNvSpPr/>
          <p:nvPr/>
        </p:nvSpPr>
        <p:spPr>
          <a:xfrm>
            <a:off x="2724150" y="1724025"/>
            <a:ext cx="495300" cy="176213"/>
          </a:xfrm>
          <a:prstGeom prst="round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H"/>
          </a:p>
        </p:txBody>
      </p:sp>
      <p:sp>
        <p:nvSpPr>
          <p:cNvPr id="44" name="Rounded Rectangle 43"/>
          <p:cNvSpPr/>
          <p:nvPr/>
        </p:nvSpPr>
        <p:spPr>
          <a:xfrm>
            <a:off x="3106738" y="1724025"/>
            <a:ext cx="495300" cy="176213"/>
          </a:xfrm>
          <a:prstGeom prst="round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/>
      <p:bldP spid="26" grpId="0" animBg="1"/>
      <p:bldP spid="27" grpId="0"/>
      <p:bldP spid="28" grpId="0" animBg="1"/>
      <p:bldP spid="29" grpId="0"/>
      <p:bldP spid="30" grpId="0"/>
      <p:bldP spid="41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4"/>
          <p:cNvSpPr>
            <a:spLocks noChangeShapeType="1"/>
          </p:cNvSpPr>
          <p:nvPr/>
        </p:nvSpPr>
        <p:spPr bwMode="auto">
          <a:xfrm>
            <a:off x="319088" y="619125"/>
            <a:ext cx="84978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455613" y="44450"/>
            <a:ext cx="822960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2400" b="1" i="1">
                <a:latin typeface="Arial" panose="020B0604020202020204" pitchFamily="34" charset="0"/>
                <a:cs typeface="Arial" panose="020B0604020202020204" pitchFamily="34" charset="0"/>
              </a:rPr>
              <a:t>1.2 Le Défi du Discodermolide</a:t>
            </a:r>
            <a:r>
              <a:rPr lang="fr-CH" altLang="en-US" sz="2400"/>
              <a:t>	</a:t>
            </a:r>
          </a:p>
        </p:txBody>
      </p:sp>
      <p:sp>
        <p:nvSpPr>
          <p:cNvPr id="7172" name="Slide Number Placeholder 20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1288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E4C39D7-0873-46D8-B505-57F12FC5F5BB}" type="slidenum">
              <a:rPr lang="en-US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1241425"/>
            <a:ext cx="4943475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1"/>
          <p:cNvSpPr>
            <a:spLocks noChangeArrowheads="1"/>
          </p:cNvSpPr>
          <p:nvPr/>
        </p:nvSpPr>
        <p:spPr bwMode="auto">
          <a:xfrm>
            <a:off x="2832100" y="712788"/>
            <a:ext cx="3502025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 3D du Discodermolide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300" b="1">
                <a:latin typeface="Arial" panose="020B0604020202020204" pitchFamily="34" charset="0"/>
                <a:cs typeface="Arial" panose="020B0604020202020204" pitchFamily="34" charset="0"/>
              </a:rPr>
              <a:t>(déterminée par diffraction des Rayons X)</a:t>
            </a:r>
            <a:endParaRPr lang="en-US" altLang="en-US" sz="13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25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65888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F1CA9B4-002A-4BC5-95B4-6804EF4A34A9}" type="slidenum">
              <a:rPr lang="en-US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8195" name="Line 4"/>
          <p:cNvSpPr>
            <a:spLocks noChangeShapeType="1"/>
          </p:cNvSpPr>
          <p:nvPr/>
        </p:nvSpPr>
        <p:spPr bwMode="auto">
          <a:xfrm>
            <a:off x="322263" y="2589213"/>
            <a:ext cx="84994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322263" y="2041525"/>
            <a:ext cx="556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2400" b="1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Chiralité et synthèse asymétrique </a:t>
            </a:r>
            <a:endParaRPr lang="en-US" altLang="en-US" sz="2400" b="1" i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322263" y="2713038"/>
            <a:ext cx="731520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fr-CH" altLang="en-US" sz="2400" b="1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Définitions et nomenclature</a:t>
            </a:r>
            <a:endParaRPr lang="en-US" altLang="en-US" sz="2400" b="1" i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fr-CH" altLang="en-US" sz="2400" b="1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2.1 Détermination et importance de la chiralité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fr-CH" altLang="en-US" sz="2400" b="1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2.2 Génération de composés énantiopures</a:t>
            </a:r>
            <a:endParaRPr lang="en-US" altLang="en-US" sz="2400" b="1" i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4"/>
          <p:cNvSpPr>
            <a:spLocks noChangeShapeType="1"/>
          </p:cNvSpPr>
          <p:nvPr/>
        </p:nvSpPr>
        <p:spPr bwMode="auto">
          <a:xfrm>
            <a:off x="319088" y="619125"/>
            <a:ext cx="84978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255588" y="44450"/>
            <a:ext cx="8632825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2400" b="1" i="1">
                <a:latin typeface="Arial" panose="020B0604020202020204" pitchFamily="34" charset="0"/>
                <a:cs typeface="Arial" panose="020B0604020202020204" pitchFamily="34" charset="0"/>
              </a:rPr>
              <a:t>2. Chiralité: Définitions et nomenclature </a:t>
            </a:r>
            <a:r>
              <a:rPr lang="fr-CH" altLang="en-US" sz="2400"/>
              <a:t>	</a:t>
            </a:r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255588" y="733425"/>
            <a:ext cx="8632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400">
                <a:latin typeface="Arial" panose="020B0604020202020204" pitchFamily="34" charset="0"/>
                <a:cs typeface="Arial" panose="020B0604020202020204" pitchFamily="34" charset="0"/>
              </a:rPr>
              <a:t>Un composé chimique est dit </a:t>
            </a:r>
            <a:r>
              <a:rPr lang="fr-CH" altLang="en-US" sz="14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chiral</a:t>
            </a:r>
            <a:r>
              <a:rPr lang="fr-CH" altLang="en-US" sz="1400">
                <a:latin typeface="Arial" panose="020B0604020202020204" pitchFamily="34" charset="0"/>
                <a:cs typeface="Arial" panose="020B0604020202020204" pitchFamily="34" charset="0"/>
              </a:rPr>
              <a:t> s'il n'est pas superposable à son image dans un miroir plan</a:t>
            </a:r>
            <a:endParaRPr lang="en-US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0" y="104140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400">
                <a:latin typeface="Arial" panose="020B0604020202020204" pitchFamily="34" charset="0"/>
                <a:cs typeface="Arial" panose="020B0604020202020204" pitchFamily="34" charset="0"/>
              </a:rPr>
              <a:t>Si une molécule est chirale, elle existe sous formes de deux isomères dits </a:t>
            </a:r>
            <a:r>
              <a:rPr lang="fr-CH" altLang="en-US" sz="14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énantiomères</a:t>
            </a:r>
            <a:r>
              <a:rPr lang="fr-CH" altLang="en-US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400">
                <a:latin typeface="Arial" panose="020B0604020202020204" pitchFamily="34" charset="0"/>
                <a:cs typeface="Arial" panose="020B0604020202020204" pitchFamily="34" charset="0"/>
              </a:rPr>
              <a:t>qui </a:t>
            </a:r>
            <a:r>
              <a:rPr lang="fr-CH" altLang="en-US" sz="14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différencient par une configuration absolue opposée</a:t>
            </a:r>
            <a:endParaRPr lang="en-US" altLang="en-US" sz="1400" i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341313" y="1982788"/>
          <a:ext cx="8120062" cy="442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name="CS ChemDraw Drawing" r:id="rId3" imgW="7378749" imgH="4024489" progId="ChemDraw.Document.6.0">
                  <p:embed/>
                </p:oleObj>
              </mc:Choice>
              <mc:Fallback>
                <p:oleObj name="CS ChemDraw Drawing" r:id="rId3" imgW="7378749" imgH="4024489" progId="ChemDraw.Document.6.0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313" y="1982788"/>
                        <a:ext cx="8120062" cy="44259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3133725" y="2128838"/>
            <a:ext cx="0" cy="2660650"/>
          </a:xfrm>
          <a:prstGeom prst="line">
            <a:avLst/>
          </a:prstGeom>
          <a:ln w="317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21388" y="2128838"/>
            <a:ext cx="0" cy="2660650"/>
          </a:xfrm>
          <a:prstGeom prst="line">
            <a:avLst/>
          </a:prstGeom>
          <a:ln w="317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5588" y="1663700"/>
            <a:ext cx="8632825" cy="48641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3392488" y="4703763"/>
          <a:ext cx="2393950" cy="1430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4" name="CS ChemDraw Drawing" r:id="rId5" imgW="2520425" imgH="1506714" progId="ChemDraw.Document.6.0">
                  <p:embed/>
                </p:oleObj>
              </mc:Choice>
              <mc:Fallback>
                <p:oleObj name="CS ChemDraw Drawing" r:id="rId5" imgW="2520425" imgH="1506714" progId="ChemDraw.Document.6.0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2488" y="4703763"/>
                        <a:ext cx="2393950" cy="1430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963" y="4675188"/>
            <a:ext cx="1533525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573463" y="1679575"/>
            <a:ext cx="2005012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Eléments de Chiralité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297238" y="6130925"/>
            <a:ext cx="2584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t>Cas special: </a:t>
            </a:r>
            <a:r>
              <a:rPr lang="en-US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Atropoisomères</a:t>
            </a:r>
          </a:p>
        </p:txBody>
      </p:sp>
      <p:sp>
        <p:nvSpPr>
          <p:cNvPr id="9230" name="Slide Number Placeholder 20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1288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BC42FE7-4927-46B6-8264-B110C30B7ED0}" type="slidenum">
              <a:rPr lang="en-US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98788" y="1981200"/>
            <a:ext cx="5818187" cy="445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H" dirty="0"/>
          </a:p>
        </p:txBody>
      </p:sp>
      <p:sp>
        <p:nvSpPr>
          <p:cNvPr id="3" name="Rectangle 2"/>
          <p:cNvSpPr/>
          <p:nvPr/>
        </p:nvSpPr>
        <p:spPr>
          <a:xfrm>
            <a:off x="323850" y="1941513"/>
            <a:ext cx="2468563" cy="4429125"/>
          </a:xfrm>
          <a:prstGeom prst="rect">
            <a:avLst/>
          </a:prstGeom>
          <a:gradFill flip="none" rotWithShape="1">
            <a:gsLst>
              <a:gs pos="50000">
                <a:srgbClr val="FF0000">
                  <a:alpha val="15000"/>
                </a:srgbClr>
              </a:gs>
              <a:gs pos="100000">
                <a:schemeClr val="bg1">
                  <a:alpha val="15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H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657475" y="2828925"/>
            <a:ext cx="6359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600">
                <a:latin typeface="Arial" panose="020B0604020202020204" pitchFamily="34" charset="0"/>
                <a:cs typeface="Arial" panose="020B0604020202020204" pitchFamily="34" charset="0"/>
              </a:rPr>
              <a:t>Les matières traitées dans la partie SA concernent exclusivement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600">
                <a:latin typeface="Arial" panose="020B0604020202020204" pitchFamily="34" charset="0"/>
                <a:cs typeface="Arial" panose="020B0604020202020204" pitchFamily="34" charset="0"/>
              </a:rPr>
              <a:t>des molécules chirales à cause des centres di chiralité!</a:t>
            </a:r>
          </a:p>
        </p:txBody>
      </p:sp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2459038" y="4003675"/>
            <a:ext cx="6359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Important!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Si une molécule contient un et un seul centre de chiralité: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Molècule chirale </a:t>
            </a:r>
          </a:p>
        </p:txBody>
      </p:sp>
      <p:sp>
        <p:nvSpPr>
          <p:cNvPr id="9235" name="CasellaDiTesto 13"/>
          <p:cNvSpPr txBox="1">
            <a:spLocks noChangeArrowheads="1"/>
          </p:cNvSpPr>
          <p:nvPr/>
        </p:nvSpPr>
        <p:spPr bwMode="auto">
          <a:xfrm>
            <a:off x="5154613" y="4418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CH" altLang="en-US" sz="1800"/>
          </a:p>
        </p:txBody>
      </p:sp>
      <p:sp>
        <p:nvSpPr>
          <p:cNvPr id="22" name="TextBox 7"/>
          <p:cNvSpPr txBox="1">
            <a:spLocks noChangeArrowheads="1"/>
          </p:cNvSpPr>
          <p:nvPr/>
        </p:nvSpPr>
        <p:spPr bwMode="auto">
          <a:xfrm>
            <a:off x="2443163" y="5057775"/>
            <a:ext cx="63595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600">
                <a:latin typeface="Arial" panose="020B0604020202020204" pitchFamily="34" charset="0"/>
                <a:cs typeface="Arial" panose="020B0604020202020204" pitchFamily="34" charset="0"/>
              </a:rPr>
              <a:t>Et si elle contient 2 ou plus centres chiraux?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/>
      <p:bldP spid="20" grpId="0"/>
      <p:bldP spid="2" grpId="0" animBg="1"/>
      <p:bldP spid="3" grpId="0" animBg="1"/>
      <p:bldP spid="8" grpId="0"/>
      <p:bldP spid="19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4"/>
          <p:cNvSpPr>
            <a:spLocks noChangeShapeType="1"/>
          </p:cNvSpPr>
          <p:nvPr/>
        </p:nvSpPr>
        <p:spPr bwMode="auto">
          <a:xfrm>
            <a:off x="319088" y="619125"/>
            <a:ext cx="84978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10243" name="TextBox 1"/>
          <p:cNvSpPr txBox="1">
            <a:spLocks noChangeArrowheads="1"/>
          </p:cNvSpPr>
          <p:nvPr/>
        </p:nvSpPr>
        <p:spPr bwMode="auto">
          <a:xfrm>
            <a:off x="804863" y="679450"/>
            <a:ext cx="7546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Molécules avec constitution identique et plusieurs centres de chiralité:</a:t>
            </a:r>
            <a:r>
              <a:rPr lang="en-US" altLang="en-US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Stéréoisomérie</a:t>
            </a:r>
          </a:p>
        </p:txBody>
      </p:sp>
      <p:sp>
        <p:nvSpPr>
          <p:cNvPr id="10244" name="TextBox 2"/>
          <p:cNvSpPr txBox="1">
            <a:spLocks noChangeArrowheads="1"/>
          </p:cNvSpPr>
          <p:nvPr/>
        </p:nvSpPr>
        <p:spPr bwMode="auto">
          <a:xfrm>
            <a:off x="142875" y="1141413"/>
            <a:ext cx="8866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Important:</a:t>
            </a:r>
            <a:r>
              <a:rPr lang="fr-CH" altLang="en-US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Il faut analyser les éléments de symétrie de la molecule!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400">
                <a:latin typeface="Arial" panose="020B0604020202020204" pitchFamily="34" charset="0"/>
                <a:cs typeface="Arial" panose="020B0604020202020204" pitchFamily="34" charset="0"/>
              </a:rPr>
              <a:t>La présence de centres de chiralité ne constitue pas une condition suffisante pour que la molécule soit chirale.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39800" y="1871663"/>
            <a:ext cx="7272338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Si un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plan de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symétrie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symétrie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existe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→ PAS DE CHIRALITE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                            </a:t>
            </a:r>
            <a:r>
              <a:rPr lang="en-US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Molécule</a:t>
            </a: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MESO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2316163" y="4013200"/>
          <a:ext cx="6635750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CS ChemDraw Drawing" r:id="rId3" imgW="6031509" imgH="1194153" progId="ChemDraw.Document.6.0">
                  <p:embed/>
                </p:oleObj>
              </mc:Choice>
              <mc:Fallback>
                <p:oleObj name="CS ChemDraw Drawing" r:id="rId3" imgW="6031509" imgH="1194153" progId="ChemDraw.Document.6.0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6163" y="4013200"/>
                        <a:ext cx="6635750" cy="131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7" name="TextBox 18"/>
          <p:cNvSpPr txBox="1">
            <a:spLocks noChangeArrowheads="1"/>
          </p:cNvSpPr>
          <p:nvPr/>
        </p:nvSpPr>
        <p:spPr bwMode="auto">
          <a:xfrm>
            <a:off x="1127125" y="2901950"/>
            <a:ext cx="75041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t>Les molecules sont chirales ET images-miroir  → </a:t>
            </a:r>
            <a:r>
              <a:rPr lang="en-US" altLang="en-US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ENANTIOMERES</a:t>
            </a:r>
          </a:p>
        </p:txBody>
      </p:sp>
      <p:sp>
        <p:nvSpPr>
          <p:cNvPr id="10248" name="Rectangle 19"/>
          <p:cNvSpPr>
            <a:spLocks noChangeArrowheads="1"/>
          </p:cNvSpPr>
          <p:nvPr/>
        </p:nvSpPr>
        <p:spPr bwMode="auto">
          <a:xfrm>
            <a:off x="1127125" y="3308350"/>
            <a:ext cx="6897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t>Les molecules sont chirales MAIS PAS images-miroir → </a:t>
            </a:r>
            <a:r>
              <a:rPr lang="en-US" altLang="en-US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DIASTEREOMERES</a:t>
            </a:r>
          </a:p>
        </p:txBody>
      </p:sp>
      <p:sp>
        <p:nvSpPr>
          <p:cNvPr id="10249" name="TextBox 21"/>
          <p:cNvSpPr txBox="1">
            <a:spLocks noChangeArrowheads="1"/>
          </p:cNvSpPr>
          <p:nvPr/>
        </p:nvSpPr>
        <p:spPr bwMode="auto">
          <a:xfrm>
            <a:off x="1438275" y="2493963"/>
            <a:ext cx="3608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t>Si aucun plan ou centre de symétrie existe: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58750" y="4414838"/>
            <a:ext cx="1724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t>Ex.: Acide Tartrique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911225" y="5372100"/>
            <a:ext cx="7329488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40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fr-CH" altLang="en-US" sz="1400">
                <a:latin typeface="Arial" panose="020B0604020202020204" pitchFamily="34" charset="0"/>
                <a:cs typeface="Arial" panose="020B0604020202020204" pitchFamily="34" charset="0"/>
              </a:rPr>
              <a:t>: Plan de symétrie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40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CH" altLang="en-US" sz="14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altLang="en-US" sz="1400">
                <a:latin typeface="Arial" panose="020B0604020202020204" pitchFamily="34" charset="0"/>
                <a:cs typeface="Arial" panose="020B0604020202020204" pitchFamily="34" charset="0"/>
              </a:rPr>
              <a:t>: Axe binaire de symétrie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CH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CH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Important:</a:t>
            </a:r>
            <a:r>
              <a:rPr lang="fr-CH" altLang="en-US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Si une molécule n’est symétrique qu’à travers un axe C</a:t>
            </a:r>
            <a:r>
              <a:rPr lang="fr-CH" altLang="en-US" sz="1400" b="1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, elle est chirale!!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50813" y="3867150"/>
            <a:ext cx="8850312" cy="206851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53" name="Slide Number Placeholder 25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65888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3C07418-8DBF-453C-A74B-8199E9A42351}" type="slidenum">
              <a:rPr lang="en-US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10254" name="Rectangle 2"/>
          <p:cNvSpPr>
            <a:spLocks noChangeArrowheads="1"/>
          </p:cNvSpPr>
          <p:nvPr/>
        </p:nvSpPr>
        <p:spPr bwMode="auto">
          <a:xfrm>
            <a:off x="261938" y="44450"/>
            <a:ext cx="8626475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2400" b="1" i="1">
                <a:latin typeface="Arial" panose="020B0604020202020204" pitchFamily="34" charset="0"/>
                <a:cs typeface="Arial" panose="020B0604020202020204" pitchFamily="34" charset="0"/>
              </a:rPr>
              <a:t>2. Chiralité: Définitions et nomenclature </a:t>
            </a:r>
            <a:r>
              <a:rPr lang="fr-CH" altLang="en-US" sz="240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4"/>
          <p:cNvSpPr>
            <a:spLocks noChangeShapeType="1"/>
          </p:cNvSpPr>
          <p:nvPr/>
        </p:nvSpPr>
        <p:spPr bwMode="auto">
          <a:xfrm>
            <a:off x="319088" y="619125"/>
            <a:ext cx="84978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11267" name="Slide Number Placeholder 25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718F46B-EBB2-438C-A65D-2B4B33B0F1D7}" type="slidenum">
              <a:rPr lang="en-US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11268" name="Rectangle 1"/>
          <p:cNvSpPr>
            <a:spLocks noChangeArrowheads="1"/>
          </p:cNvSpPr>
          <p:nvPr/>
        </p:nvSpPr>
        <p:spPr bwMode="auto">
          <a:xfrm>
            <a:off x="319088" y="122238"/>
            <a:ext cx="84978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fr-CH" altLang="en-US" sz="2400" b="1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2.1 Détermination et importance de la chiralité </a:t>
            </a:r>
          </a:p>
        </p:txBody>
      </p:sp>
      <p:sp>
        <p:nvSpPr>
          <p:cNvPr id="11269" name="TextBox 2"/>
          <p:cNvSpPr txBox="1">
            <a:spLocks noChangeArrowheads="1"/>
          </p:cNvSpPr>
          <p:nvPr/>
        </p:nvSpPr>
        <p:spPr bwMode="auto">
          <a:xfrm>
            <a:off x="1158875" y="679450"/>
            <a:ext cx="6842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Pourquoi s’intéresser à la Synthèse Asymétrique? →</a:t>
            </a:r>
            <a:r>
              <a:rPr lang="fr-CH" altLang="en-US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Importance de la chiralité</a:t>
            </a:r>
          </a:p>
        </p:txBody>
      </p:sp>
      <p:sp>
        <p:nvSpPr>
          <p:cNvPr id="11270" name="Rectangle 1"/>
          <p:cNvSpPr>
            <a:spLocks noChangeArrowheads="1"/>
          </p:cNvSpPr>
          <p:nvPr/>
        </p:nvSpPr>
        <p:spPr bwMode="auto">
          <a:xfrm>
            <a:off x="0" y="136525"/>
            <a:ext cx="201613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n-US" sz="600"/>
              <a:t> </a:t>
            </a:r>
            <a:endParaRPr lang="fr-FR" altLang="en-US" sz="1800">
              <a:latin typeface="Arial" panose="020B0604020202020204" pitchFamily="34" charset="0"/>
            </a:endParaRPr>
          </a:p>
        </p:txBody>
      </p:sp>
      <p:sp>
        <p:nvSpPr>
          <p:cNvPr id="11271" name="Rectangle 2"/>
          <p:cNvSpPr>
            <a:spLocks noChangeArrowheads="1"/>
          </p:cNvSpPr>
          <p:nvPr/>
        </p:nvSpPr>
        <p:spPr bwMode="auto">
          <a:xfrm>
            <a:off x="152400" y="288925"/>
            <a:ext cx="201613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n-US" sz="600"/>
              <a:t> </a:t>
            </a:r>
            <a:endParaRPr lang="fr-FR" altLang="en-US" sz="1800"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82600" y="6369050"/>
            <a:ext cx="8186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est essentiel pour les chimistes d'avoir un accès efficace vers les substances énantiopures</a:t>
            </a:r>
          </a:p>
        </p:txBody>
      </p:sp>
      <p:grpSp>
        <p:nvGrpSpPr>
          <p:cNvPr id="11273" name="Group 17"/>
          <p:cNvGrpSpPr>
            <a:grpSpLocks/>
          </p:cNvGrpSpPr>
          <p:nvPr/>
        </p:nvGrpSpPr>
        <p:grpSpPr bwMode="auto">
          <a:xfrm>
            <a:off x="690563" y="1082675"/>
            <a:ext cx="8097837" cy="804863"/>
            <a:chOff x="-231938" y="1233821"/>
            <a:chExt cx="8098064" cy="805153"/>
          </a:xfrm>
        </p:grpSpPr>
        <p:sp>
          <p:nvSpPr>
            <p:cNvPr id="11289" name="TextBox 7"/>
            <p:cNvSpPr txBox="1">
              <a:spLocks noChangeArrowheads="1"/>
            </p:cNvSpPr>
            <p:nvPr/>
          </p:nvSpPr>
          <p:spPr bwMode="auto">
            <a:xfrm>
              <a:off x="-231938" y="1469936"/>
              <a:ext cx="283923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en-US" sz="1400">
                  <a:latin typeface="Arial" panose="020B0604020202020204" pitchFamily="34" charset="0"/>
                  <a:cs typeface="Arial" panose="020B0604020202020204" pitchFamily="34" charset="0"/>
                </a:rPr>
                <a:t>Les propriétés des énantiomères </a:t>
              </a:r>
            </a:p>
          </p:txBody>
        </p:sp>
        <p:sp>
          <p:nvSpPr>
            <p:cNvPr id="9" name="Left Brace 8"/>
            <p:cNvSpPr/>
            <p:nvPr/>
          </p:nvSpPr>
          <p:spPr>
            <a:xfrm>
              <a:off x="2671680" y="1233821"/>
              <a:ext cx="74615" cy="801977"/>
            </a:xfrm>
            <a:prstGeom prst="leftBrace">
              <a:avLst/>
            </a:prstGeom>
            <a:ln w="222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CH"/>
            </a:p>
          </p:txBody>
        </p:sp>
        <p:sp>
          <p:nvSpPr>
            <p:cNvPr id="12" name="Left Brace 11"/>
            <p:cNvSpPr/>
            <p:nvPr/>
          </p:nvSpPr>
          <p:spPr>
            <a:xfrm flipH="1">
              <a:off x="5027596" y="1236997"/>
              <a:ext cx="74615" cy="801977"/>
            </a:xfrm>
            <a:prstGeom prst="leftBrace">
              <a:avLst/>
            </a:prstGeom>
            <a:ln w="222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CH"/>
            </a:p>
          </p:txBody>
        </p:sp>
        <p:sp>
          <p:nvSpPr>
            <p:cNvPr id="11292" name="TextBox 10"/>
            <p:cNvSpPr txBox="1">
              <a:spLocks noChangeArrowheads="1"/>
            </p:cNvSpPr>
            <p:nvPr/>
          </p:nvSpPr>
          <p:spPr bwMode="auto">
            <a:xfrm>
              <a:off x="5235278" y="1484099"/>
              <a:ext cx="263084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en-US" sz="1400">
                  <a:latin typeface="Arial" panose="020B0604020202020204" pitchFamily="34" charset="0"/>
                  <a:cs typeface="Arial" panose="020B0604020202020204" pitchFamily="34" charset="0"/>
                </a:rPr>
                <a:t>sont pour la plupart identiques.</a:t>
              </a:r>
            </a:p>
          </p:txBody>
        </p:sp>
        <p:sp>
          <p:nvSpPr>
            <p:cNvPr id="11293" name="TextBox 12"/>
            <p:cNvSpPr txBox="1">
              <a:spLocks noChangeArrowheads="1"/>
            </p:cNvSpPr>
            <p:nvPr/>
          </p:nvSpPr>
          <p:spPr bwMode="auto">
            <a:xfrm>
              <a:off x="2666080" y="1245835"/>
              <a:ext cx="2451641" cy="789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FontTx/>
                <a:buNone/>
              </a:pPr>
              <a:r>
                <a:rPr lang="fr-CH" altLang="en-US" sz="1400" b="1">
                  <a:latin typeface="Arial" panose="020B0604020202020204" pitchFamily="34" charset="0"/>
                  <a:cs typeface="Arial" panose="020B0604020202020204" pitchFamily="34" charset="0"/>
                </a:rPr>
                <a:t>Chimiques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FontTx/>
                <a:buNone/>
              </a:pPr>
              <a:r>
                <a:rPr lang="fr-CH" altLang="en-US" sz="1400" b="1">
                  <a:latin typeface="Arial" panose="020B0604020202020204" pitchFamily="34" charset="0"/>
                  <a:cs typeface="Arial" panose="020B0604020202020204" pitchFamily="34" charset="0"/>
                </a:rPr>
                <a:t>Physiques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FontTx/>
                <a:buNone/>
              </a:pPr>
              <a:r>
                <a:rPr lang="fr-CH" altLang="en-US" sz="1400">
                  <a:latin typeface="Arial" panose="020B0604020202020204" pitchFamily="34" charset="0"/>
                  <a:cs typeface="Arial" panose="020B0604020202020204" pitchFamily="34" charset="0"/>
                </a:rPr>
                <a:t>Biochimiques/Biologiques</a:t>
              </a:r>
            </a:p>
          </p:txBody>
        </p:sp>
      </p:grpSp>
      <p:cxnSp>
        <p:nvCxnSpPr>
          <p:cNvPr id="15" name="Straight Connector 14"/>
          <p:cNvCxnSpPr/>
          <p:nvPr/>
        </p:nvCxnSpPr>
        <p:spPr>
          <a:xfrm flipV="1">
            <a:off x="3675063" y="1716088"/>
            <a:ext cx="2206625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54000" y="2343150"/>
            <a:ext cx="863917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400"/>
              </a:spcBef>
              <a:buFontTx/>
              <a:buNone/>
            </a:pPr>
            <a:r>
              <a:rPr lang="fr-CH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Les biomolécules constitutives du corps humain sont homo-chirales </a:t>
            </a:r>
          </a:p>
          <a:p>
            <a:pPr algn="ctr" eaLnBrk="1" hangingPunct="1">
              <a:lnSpc>
                <a:spcPct val="100000"/>
              </a:lnSpc>
              <a:spcBef>
                <a:spcPts val="400"/>
              </a:spcBef>
              <a:buFontTx/>
              <a:buNone/>
            </a:pPr>
            <a:r>
              <a:rPr lang="fr-CH" altLang="en-US" sz="1400">
                <a:latin typeface="Arial" panose="020B0604020202020204" pitchFamily="34" charset="0"/>
                <a:cs typeface="Arial" panose="020B0604020202020204" pitchFamily="34" charset="0"/>
              </a:rPr>
              <a:t>(seulement un des énantiomères est (bio-synthétisé) et utilisé). </a:t>
            </a:r>
          </a:p>
          <a:p>
            <a:pPr algn="ctr" eaLnBrk="1" hangingPunct="1">
              <a:lnSpc>
                <a:spcPct val="100000"/>
              </a:lnSpc>
              <a:spcBef>
                <a:spcPts val="400"/>
              </a:spcBef>
              <a:buFontTx/>
              <a:buNone/>
            </a:pPr>
            <a:r>
              <a:rPr lang="fr-CH" altLang="en-US" sz="1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Acides aminés, Sucres → Peptides, Protéines, Polysaccharides, Acides Nucléiques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484438" y="2047875"/>
            <a:ext cx="4191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Nature est chirale : Homo-chiralité du vivant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331913" y="3263900"/>
            <a:ext cx="6483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Les récepteurs des organismes (protéines, glycoprotéines, lipoprotéines)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répondent différemment aux énantiomères d’une même molécule! </a:t>
            </a:r>
          </a:p>
        </p:txBody>
      </p: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2792413" y="3822700"/>
            <a:ext cx="3833812" cy="523875"/>
            <a:chOff x="2739279" y="4165767"/>
            <a:chExt cx="3834102" cy="523220"/>
          </a:xfrm>
        </p:grpSpPr>
        <p:sp>
          <p:nvSpPr>
            <p:cNvPr id="11286" name="TextBox 22"/>
            <p:cNvSpPr txBox="1">
              <a:spLocks noChangeArrowheads="1"/>
            </p:cNvSpPr>
            <p:nvPr/>
          </p:nvSpPr>
          <p:spPr bwMode="auto">
            <a:xfrm>
              <a:off x="2739279" y="4273489"/>
              <a:ext cx="172675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en-US" sz="1400">
                  <a:latin typeface="Arial" panose="020B0604020202020204" pitchFamily="34" charset="0"/>
                  <a:cs typeface="Arial" panose="020B0604020202020204" pitchFamily="34" charset="0"/>
                </a:rPr>
                <a:t>Enatiomère 1: Actif </a:t>
              </a:r>
            </a:p>
          </p:txBody>
        </p:sp>
        <p:sp>
          <p:nvSpPr>
            <p:cNvPr id="11287" name="TextBox 24"/>
            <p:cNvSpPr txBox="1">
              <a:spLocks noChangeArrowheads="1"/>
            </p:cNvSpPr>
            <p:nvPr/>
          </p:nvSpPr>
          <p:spPr bwMode="auto">
            <a:xfrm>
              <a:off x="4579566" y="4273489"/>
              <a:ext cx="12987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en-US" sz="1400">
                  <a:latin typeface="Arial" panose="020B0604020202020204" pitchFamily="34" charset="0"/>
                  <a:cs typeface="Arial" panose="020B0604020202020204" pitchFamily="34" charset="0"/>
                </a:rPr>
                <a:t>Enatiomère 2:</a:t>
              </a:r>
            </a:p>
          </p:txBody>
        </p:sp>
        <p:sp>
          <p:nvSpPr>
            <p:cNvPr id="11288" name="TextBox 26"/>
            <p:cNvSpPr txBox="1">
              <a:spLocks noChangeArrowheads="1"/>
            </p:cNvSpPr>
            <p:nvPr/>
          </p:nvSpPr>
          <p:spPr bwMode="auto">
            <a:xfrm>
              <a:off x="5750720" y="4165767"/>
              <a:ext cx="82266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en-US" sz="1400">
                  <a:latin typeface="Arial" panose="020B0604020202020204" pitchFamily="34" charset="0"/>
                  <a:cs typeface="Arial" panose="020B0604020202020204" pitchFamily="34" charset="0"/>
                </a:rPr>
                <a:t>Inactif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en-US" sz="1400">
                  <a:latin typeface="Arial" panose="020B0604020202020204" pitchFamily="34" charset="0"/>
                  <a:cs typeface="Arial" panose="020B0604020202020204" pitchFamily="34" charset="0"/>
                </a:rPr>
                <a:t>Nuisible</a:t>
              </a:r>
            </a:p>
          </p:txBody>
        </p:sp>
      </p:grpSp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3078163" y="4854575"/>
          <a:ext cx="2997200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7" name="CS ChemDraw Drawing" r:id="rId3" imgW="2997396" imgH="801158" progId="ChemDraw.Document.6.0">
                  <p:embed/>
                </p:oleObj>
              </mc:Choice>
              <mc:Fallback>
                <p:oleObj name="CS ChemDraw Drawing" r:id="rId3" imgW="2997396" imgH="801158" progId="ChemDraw.Document.6.0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8163" y="4854575"/>
                        <a:ext cx="2997200" cy="80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797300" y="4476750"/>
            <a:ext cx="1557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Ex. Thalidomide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898650" y="4887913"/>
            <a:ext cx="11715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400">
                <a:latin typeface="Arial" panose="020B0604020202020204" pitchFamily="34" charset="0"/>
                <a:cs typeface="Arial" panose="020B0604020202020204" pitchFamily="34" charset="0"/>
              </a:rPr>
              <a:t>(R)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400">
                <a:latin typeface="Arial" panose="020B0604020202020204" pitchFamily="34" charset="0"/>
                <a:cs typeface="Arial" panose="020B0604020202020204" pitchFamily="34" charset="0"/>
              </a:rPr>
              <a:t>Sédatif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400">
                <a:latin typeface="Arial" panose="020B0604020202020204" pitchFamily="34" charset="0"/>
                <a:cs typeface="Arial" panose="020B0604020202020204" pitchFamily="34" charset="0"/>
              </a:rPr>
              <a:t>Analgésique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159500" y="4887913"/>
            <a:ext cx="171926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400">
                <a:latin typeface="Arial" panose="020B0604020202020204" pitchFamily="34" charset="0"/>
                <a:cs typeface="Arial" panose="020B0604020202020204" pitchFamily="34" charset="0"/>
              </a:rPr>
              <a:t>(S)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400">
                <a:latin typeface="Arial" panose="020B0604020202020204" pitchFamily="34" charset="0"/>
                <a:cs typeface="Arial" panose="020B0604020202020204" pitchFamily="34" charset="0"/>
              </a:rPr>
              <a:t>Tératogène: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400">
                <a:latin typeface="Arial" panose="020B0604020202020204" pitchFamily="34" charset="0"/>
                <a:cs typeface="Arial" panose="020B0604020202020204" pitchFamily="34" charset="0"/>
              </a:rPr>
              <a:t>Phocomélie/Amélie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4572000" y="4865688"/>
            <a:ext cx="4763" cy="76835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835150" y="5876925"/>
            <a:ext cx="5486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400">
                <a:latin typeface="Arial" panose="020B0604020202020204" pitchFamily="34" charset="0"/>
                <a:cs typeface="Arial" panose="020B0604020202020204" pitchFamily="34" charset="0"/>
              </a:rPr>
              <a:t>D’autres exemples: médicaments, parfums, additifs alimentaires…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968375" y="4454525"/>
            <a:ext cx="7200900" cy="173037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1" grpId="0"/>
      <p:bldP spid="22" grpId="0"/>
      <p:bldP spid="29" grpId="0"/>
      <p:bldP spid="30" grpId="0"/>
      <p:bldP spid="31" grpId="0"/>
      <p:bldP spid="34" grpId="0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4"/>
          <p:cNvSpPr>
            <a:spLocks noChangeShapeType="1"/>
          </p:cNvSpPr>
          <p:nvPr/>
        </p:nvSpPr>
        <p:spPr bwMode="auto">
          <a:xfrm>
            <a:off x="319088" y="619125"/>
            <a:ext cx="84978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12291" name="Slide Number Placeholder 25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978694D-D06C-4816-8D96-21096D27FD13}" type="slidenum">
              <a:rPr lang="en-US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12292" name="Rectangle 1"/>
          <p:cNvSpPr>
            <a:spLocks noChangeArrowheads="1"/>
          </p:cNvSpPr>
          <p:nvPr/>
        </p:nvSpPr>
        <p:spPr bwMode="auto">
          <a:xfrm>
            <a:off x="319088" y="122238"/>
            <a:ext cx="84978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fr-CH" altLang="en-US" sz="2400" b="1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2.1 Détermination et importance de la chiralité </a:t>
            </a:r>
          </a:p>
        </p:txBody>
      </p:sp>
      <p:sp>
        <p:nvSpPr>
          <p:cNvPr id="12293" name="TextBox 2"/>
          <p:cNvSpPr txBox="1">
            <a:spLocks noChangeArrowheads="1"/>
          </p:cNvSpPr>
          <p:nvPr/>
        </p:nvSpPr>
        <p:spPr bwMode="auto">
          <a:xfrm>
            <a:off x="3079750" y="682625"/>
            <a:ext cx="2978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Sélectivité en Chimie Organique</a:t>
            </a:r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166688" y="966788"/>
            <a:ext cx="88249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t>lors d'une réaction, plusieurs produits sont possibles mais un produit est formé majoritairement.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9075" y="1292225"/>
            <a:ext cx="8626475" cy="7381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H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Chimiosélectivité</a:t>
            </a:r>
            <a:r>
              <a:rPr lang="fr-CH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Sélectivité entre 2 groupes fonctionnels différents qui peuvent réagir dans les conditions données.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(Importance des “groupes protecteurs</a:t>
            </a:r>
            <a:r>
              <a:rPr lang="fr-CH" sz="1400">
                <a:latin typeface="Arial" panose="020B0604020202020204" pitchFamily="34" charset="0"/>
                <a:cs typeface="Arial" panose="020B0604020202020204" pitchFamily="34" charset="0"/>
              </a:rPr>
              <a:t>” - Partie 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de “Rétrosynthèse” de ce cours).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19075" y="2132013"/>
            <a:ext cx="8697913" cy="1533525"/>
            <a:chOff x="219033" y="2199488"/>
            <a:chExt cx="8698685" cy="1533063"/>
          </a:xfrm>
        </p:grpSpPr>
        <p:sp>
          <p:nvSpPr>
            <p:cNvPr id="16" name="Rectangle 15"/>
            <p:cNvSpPr/>
            <p:nvPr/>
          </p:nvSpPr>
          <p:spPr>
            <a:xfrm>
              <a:off x="219033" y="2199488"/>
              <a:ext cx="8698685" cy="52371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Régiosélectivité</a:t>
              </a:r>
              <a:r>
                <a:rPr lang="en-US" sz="1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Sélectivité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entre 2 positions à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réactivité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similaire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du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même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group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fonctionnel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ou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motif structural.</a:t>
              </a:r>
            </a:p>
          </p:txBody>
        </p:sp>
        <p:graphicFrame>
          <p:nvGraphicFramePr>
            <p:cNvPr id="12304" name="Object 3"/>
            <p:cNvGraphicFramePr>
              <a:graphicFrameLocks noChangeAspect="1"/>
            </p:cNvGraphicFramePr>
            <p:nvPr/>
          </p:nvGraphicFramePr>
          <p:xfrm>
            <a:off x="2948867" y="2954533"/>
            <a:ext cx="4130675" cy="633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3" name="CS ChemDraw Drawing" r:id="rId3" imgW="4131040" imgH="633589" progId="ChemDraw.Document.6.0">
                    <p:embed/>
                  </p:oleObj>
                </mc:Choice>
                <mc:Fallback>
                  <p:oleObj name="CS ChemDraw Drawing" r:id="rId3" imgW="4131040" imgH="633589" progId="ChemDraw.Document.6.0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8867" y="2954533"/>
                          <a:ext cx="4130675" cy="6334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05" name="TextBox 6"/>
            <p:cNvSpPr txBox="1">
              <a:spLocks noChangeArrowheads="1"/>
            </p:cNvSpPr>
            <p:nvPr/>
          </p:nvSpPr>
          <p:spPr bwMode="auto">
            <a:xfrm>
              <a:off x="1783829" y="3117350"/>
              <a:ext cx="4539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  <a:cs typeface="Arial" panose="020B0604020202020204" pitchFamily="34" charset="0"/>
                </a:rPr>
                <a:t>Ex.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727292" y="2812078"/>
              <a:ext cx="5715507" cy="920473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Rettangolo 9"/>
          <p:cNvSpPr/>
          <p:nvPr/>
        </p:nvSpPr>
        <p:spPr>
          <a:xfrm>
            <a:off x="180975" y="3883025"/>
            <a:ext cx="8823325" cy="2825750"/>
          </a:xfrm>
          <a:prstGeom prst="rect">
            <a:avLst/>
          </a:prstGeom>
          <a:solidFill>
            <a:srgbClr val="C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H"/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90500" y="3846513"/>
            <a:ext cx="8953500" cy="2790825"/>
            <a:chOff x="190482" y="3819771"/>
            <a:chExt cx="8953518" cy="2790891"/>
          </a:xfrm>
        </p:grpSpPr>
        <p:sp>
          <p:nvSpPr>
            <p:cNvPr id="19" name="Rectangle 18"/>
            <p:cNvSpPr/>
            <p:nvPr/>
          </p:nvSpPr>
          <p:spPr>
            <a:xfrm>
              <a:off x="190482" y="3819771"/>
              <a:ext cx="8953518" cy="110810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Stéréosélectivité</a:t>
              </a:r>
              <a:r>
                <a:rPr lang="en-US" sz="1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Sélectivité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lors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de la generation d’un nouveau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centre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chiral (avec formation de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stéréoisomères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).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Formation de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diastéréoisomères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dont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l’un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est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majoritaire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1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diastéréosélectivité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Formation de deux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énantiomères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dont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l’un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est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majoritaire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1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énantiosélectivité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graphicFrame>
          <p:nvGraphicFramePr>
            <p:cNvPr id="12300" name="Object 19"/>
            <p:cNvGraphicFramePr>
              <a:graphicFrameLocks noChangeAspect="1"/>
            </p:cNvGraphicFramePr>
            <p:nvPr/>
          </p:nvGraphicFramePr>
          <p:xfrm>
            <a:off x="1727191" y="5160519"/>
            <a:ext cx="5880100" cy="1339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4" name="CS ChemDraw Drawing" r:id="rId5" imgW="5880757" imgH="1339144" progId="ChemDraw.Document.6.0">
                    <p:embed/>
                  </p:oleObj>
                </mc:Choice>
                <mc:Fallback>
                  <p:oleObj name="CS ChemDraw Drawing" r:id="rId5" imgW="5880757" imgH="1339144" progId="ChemDraw.Document.6.0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7191" y="5160519"/>
                          <a:ext cx="5880100" cy="1339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01" name="TextBox 12"/>
            <p:cNvSpPr txBox="1">
              <a:spLocks noChangeArrowheads="1"/>
            </p:cNvSpPr>
            <p:nvPr/>
          </p:nvSpPr>
          <p:spPr bwMode="auto">
            <a:xfrm>
              <a:off x="1134255" y="5676555"/>
              <a:ext cx="4539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  <a:cs typeface="Arial" panose="020B0604020202020204" pitchFamily="34" charset="0"/>
                </a:rPr>
                <a:t>Ex.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077897" y="5050112"/>
              <a:ext cx="6986601" cy="156055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6132</TotalTime>
  <Words>2608</Words>
  <Application>Microsoft Office PowerPoint</Application>
  <PresentationFormat>On-screen Show (4:3)</PresentationFormat>
  <Paragraphs>354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Symbol</vt:lpstr>
      <vt:lpstr>Office Theme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EPFL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Stefano Nicolai</dc:creator>
  <cp:lastModifiedBy>Stefano Nicolai</cp:lastModifiedBy>
  <cp:revision>205</cp:revision>
  <cp:lastPrinted>2022-02-14T12:11:43Z</cp:lastPrinted>
  <dcterms:created xsi:type="dcterms:W3CDTF">2019-03-07T18:05:59Z</dcterms:created>
  <dcterms:modified xsi:type="dcterms:W3CDTF">2024-02-02T09:51:20Z</dcterms:modified>
</cp:coreProperties>
</file>